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4"/>
  </p:sldMasterIdLst>
  <p:notesMasterIdLst>
    <p:notesMasterId r:id="rId56"/>
  </p:notesMasterIdLst>
  <p:sldIdLst>
    <p:sldId id="257" r:id="rId5"/>
    <p:sldId id="273" r:id="rId6"/>
    <p:sldId id="298" r:id="rId7"/>
    <p:sldId id="335" r:id="rId8"/>
    <p:sldId id="330" r:id="rId9"/>
    <p:sldId id="329" r:id="rId10"/>
    <p:sldId id="328" r:id="rId11"/>
    <p:sldId id="327" r:id="rId12"/>
    <p:sldId id="326" r:id="rId13"/>
    <p:sldId id="334" r:id="rId14"/>
    <p:sldId id="333" r:id="rId15"/>
    <p:sldId id="332" r:id="rId16"/>
    <p:sldId id="331" r:id="rId17"/>
    <p:sldId id="344" r:id="rId18"/>
    <p:sldId id="293" r:id="rId19"/>
    <p:sldId id="346" r:id="rId20"/>
    <p:sldId id="347" r:id="rId21"/>
    <p:sldId id="345" r:id="rId22"/>
    <p:sldId id="348" r:id="rId23"/>
    <p:sldId id="349" r:id="rId24"/>
    <p:sldId id="350" r:id="rId25"/>
    <p:sldId id="336" r:id="rId26"/>
    <p:sldId id="354" r:id="rId27"/>
    <p:sldId id="353" r:id="rId28"/>
    <p:sldId id="355" r:id="rId29"/>
    <p:sldId id="356" r:id="rId30"/>
    <p:sldId id="365" r:id="rId31"/>
    <p:sldId id="366" r:id="rId32"/>
    <p:sldId id="367" r:id="rId33"/>
    <p:sldId id="364" r:id="rId34"/>
    <p:sldId id="357" r:id="rId35"/>
    <p:sldId id="359" r:id="rId36"/>
    <p:sldId id="360" r:id="rId37"/>
    <p:sldId id="361" r:id="rId38"/>
    <p:sldId id="362" r:id="rId39"/>
    <p:sldId id="363" r:id="rId40"/>
    <p:sldId id="369" r:id="rId41"/>
    <p:sldId id="370" r:id="rId42"/>
    <p:sldId id="402" r:id="rId43"/>
    <p:sldId id="401" r:id="rId44"/>
    <p:sldId id="400" r:id="rId45"/>
    <p:sldId id="399" r:id="rId46"/>
    <p:sldId id="398" r:id="rId47"/>
    <p:sldId id="397" r:id="rId48"/>
    <p:sldId id="396" r:id="rId49"/>
    <p:sldId id="395" r:id="rId50"/>
    <p:sldId id="394" r:id="rId51"/>
    <p:sldId id="393" r:id="rId52"/>
    <p:sldId id="302" r:id="rId53"/>
    <p:sldId id="301" r:id="rId54"/>
    <p:sldId id="392" r:id="rId55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57"/>
      <p:bold r:id="rId58"/>
      <p:italic r:id="rId59"/>
      <p:boldItalic r:id="rId60"/>
    </p:embeddedFont>
    <p:embeddedFont>
      <p:font typeface="Century Gothic" panose="020B0502020202020204" pitchFamily="34" charset="0"/>
      <p:regular r:id="rId61"/>
      <p:bold r:id="rId62"/>
      <p:italic r:id="rId63"/>
      <p:boldItalic r:id="rId6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=""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r:id="rId95" roundtripDataSignature="AMtx7miI0lkunLW3jLt8acgoS5u8itkan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AC57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8C4B946-52CE-89FD-496C-6182E914FE45}" v="134" dt="2022-08-01T19:20:00.848"/>
    <p1510:client id="{3D189090-7F5C-8BC3-FFDA-4E093F98915A}" v="1203" dt="2022-09-14T05:15:23.142"/>
    <p1510:client id="{406B8D23-EA18-47FC-B099-151153528035}" v="9" dt="2022-10-12T02:41:02.292"/>
    <p1510:client id="{529E741A-A276-772F-FFB5-2954F31D24DB}" v="22" dt="2022-09-28T04:51:44.387"/>
    <p1510:client id="{53032017-CEB5-DE27-F1FA-B4DE88060054}" v="1253" dt="2022-10-05T19:38:11.392"/>
    <p1510:client id="{5C2D9265-9EB9-066A-8EDF-1DC68B94F8A5}" v="17" dt="2022-10-07T15:58:34.992"/>
    <p1510:client id="{78EB0679-3E8E-81E9-4DE5-0CAEB58003B9}" v="31" dt="2022-10-04T17:28:31.547"/>
    <p1510:client id="{790943A4-9A28-F790-A333-9F86C157DF6E}" v="586" dt="2022-10-05T17:40:46.367"/>
    <p1510:client id="{8209AC6F-79AE-FAB6-26D8-F61806EBC6C2}" v="1586" dt="2022-09-27T04:29:11.091"/>
    <p1510:client id="{9CA477F1-85D2-350F-E4DA-C89D79CEB199}" v="1420" dt="2022-10-04T19:52:15.961"/>
    <p1510:client id="{A1B70F3C-6300-9675-51B5-E9E571F1DFC9}" v="20" dt="2022-10-11T21:21:33.663"/>
    <p1510:client id="{B968A905-2C10-A987-FE5C-FB1958B7E159}" v="610" dt="2022-09-19T21:14:47.055"/>
    <p1510:client id="{F430E7D2-A5DE-97FA-E100-835D19689E61}" v="17" dt="2022-09-20T23:23:20.289"/>
    <p1510:client id="{F670A3C0-2CC7-DA26-DA0C-CA6A9C3C0E41}" v="338" dt="2022-10-05T02:38:12.961"/>
    <p1510:client id="{FDFD99B4-63DC-CE44-667B-326C4C5BEC24}" v="385" dt="2022-09-26T19:13:02.09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162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font" Target="fonts/font7.fntdata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font" Target="fonts/font2.fntdata"/><Relationship Id="rId5" Type="http://schemas.openxmlformats.org/officeDocument/2006/relationships/slide" Target="slides/slide1.xml"/><Relationship Id="rId61" Type="http://schemas.openxmlformats.org/officeDocument/2006/relationships/font" Target="fonts/font5.fntdata"/><Relationship Id="rId95" Type="http://customschemas.google.com/relationships/presentationmetadata" Target="metadata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notesMaster" Target="notesMasters/notesMaster1.xml"/><Relationship Id="rId64" Type="http://schemas.openxmlformats.org/officeDocument/2006/relationships/font" Target="fonts/font8.fntdata"/><Relationship Id="rId100" Type="http://schemas.microsoft.com/office/2015/10/relationships/revisionInfo" Target="revisionInfo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98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font" Target="fonts/font3.fntdata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font" Target="fonts/font6.fntdata"/><Relationship Id="rId9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font" Target="fonts/font1.fntdata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font" Target="fonts/font4.fntdata"/><Relationship Id="rId9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97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BE69B27-E5C9-4A3F-A422-AC010955A888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18778D62-B62F-41E8-99FC-0EFE1F267991}">
      <dgm:prSet phldrT="[Text]" phldr="0"/>
      <dgm:spPr/>
      <dgm:t>
        <a:bodyPr/>
        <a:lstStyle/>
        <a:p>
          <a:pPr rtl="0"/>
          <a:r>
            <a:rPr lang="en-US" dirty="0"/>
            <a:t> Data Source</a:t>
          </a:r>
        </a:p>
      </dgm:t>
    </dgm:pt>
    <dgm:pt modelId="{5882D084-9269-4527-82EB-8893248BA23F}" type="parTrans" cxnId="{00645C70-0B84-4113-87E5-F8E19B421285}">
      <dgm:prSet/>
      <dgm:spPr/>
      <dgm:t>
        <a:bodyPr/>
        <a:lstStyle/>
        <a:p>
          <a:endParaRPr lang="en-US"/>
        </a:p>
      </dgm:t>
    </dgm:pt>
    <dgm:pt modelId="{8BD2B7D2-90D6-43B0-A9CD-AC026E1923D0}" type="sibTrans" cxnId="{00645C70-0B84-4113-87E5-F8E19B421285}">
      <dgm:prSet/>
      <dgm:spPr/>
      <dgm:t>
        <a:bodyPr/>
        <a:lstStyle/>
        <a:p>
          <a:endParaRPr lang="en-US"/>
        </a:p>
      </dgm:t>
    </dgm:pt>
    <dgm:pt modelId="{185BDD6D-98A4-4152-89AC-E9547919D4FB}">
      <dgm:prSet phldrT="[Text]" phldr="0"/>
      <dgm:spPr/>
      <dgm:t>
        <a:bodyPr/>
        <a:lstStyle/>
        <a:p>
          <a:pPr rtl="0"/>
          <a:r>
            <a:rPr lang="en-US" dirty="0"/>
            <a:t> ETL</a:t>
          </a:r>
        </a:p>
      </dgm:t>
    </dgm:pt>
    <dgm:pt modelId="{695450CC-08AE-4E5B-B265-E08EE06D8281}" type="parTrans" cxnId="{656E0F78-B662-494C-8610-39EE757FE781}">
      <dgm:prSet/>
      <dgm:spPr/>
      <dgm:t>
        <a:bodyPr/>
        <a:lstStyle/>
        <a:p>
          <a:endParaRPr lang="en-US"/>
        </a:p>
      </dgm:t>
    </dgm:pt>
    <dgm:pt modelId="{0BEC478F-A6AB-4293-99C3-4B07038CD969}" type="sibTrans" cxnId="{656E0F78-B662-494C-8610-39EE757FE781}">
      <dgm:prSet/>
      <dgm:spPr/>
      <dgm:t>
        <a:bodyPr/>
        <a:lstStyle/>
        <a:p>
          <a:endParaRPr lang="en-US"/>
        </a:p>
      </dgm:t>
    </dgm:pt>
    <dgm:pt modelId="{651F7688-90F0-404E-8B88-7020D648EACD}">
      <dgm:prSet phldrT="[Text]" phldr="0"/>
      <dgm:spPr/>
      <dgm:t>
        <a:bodyPr/>
        <a:lstStyle/>
        <a:p>
          <a:pPr rtl="0"/>
          <a:r>
            <a:rPr lang="en-US" dirty="0"/>
            <a:t> Data Warehouse</a:t>
          </a:r>
        </a:p>
      </dgm:t>
    </dgm:pt>
    <dgm:pt modelId="{DC371CE9-AF87-48A0-A018-4F590EA4807D}" type="parTrans" cxnId="{34FED708-5582-45CE-B9F6-7F7DA603C959}">
      <dgm:prSet/>
      <dgm:spPr/>
      <dgm:t>
        <a:bodyPr/>
        <a:lstStyle/>
        <a:p>
          <a:endParaRPr lang="en-US"/>
        </a:p>
      </dgm:t>
    </dgm:pt>
    <dgm:pt modelId="{B3357EAF-1407-4BD9-A660-2630A92943B0}" type="sibTrans" cxnId="{34FED708-5582-45CE-B9F6-7F7DA603C959}">
      <dgm:prSet/>
      <dgm:spPr/>
      <dgm:t>
        <a:bodyPr/>
        <a:lstStyle/>
        <a:p>
          <a:endParaRPr lang="en-US"/>
        </a:p>
      </dgm:t>
    </dgm:pt>
    <dgm:pt modelId="{A7BC6BDB-91EC-4121-8E92-6CB2F9C4F005}">
      <dgm:prSet phldr="0"/>
      <dgm:spPr/>
      <dgm:t>
        <a:bodyPr/>
        <a:lstStyle/>
        <a:p>
          <a:pPr rtl="0"/>
          <a:r>
            <a:rPr lang="en-US" dirty="0" err="1"/>
            <a:t>Análise</a:t>
          </a:r>
          <a:r>
            <a:rPr lang="en-US" dirty="0"/>
            <a:t> de dados</a:t>
          </a:r>
        </a:p>
      </dgm:t>
    </dgm:pt>
    <dgm:pt modelId="{3CB9E2DC-B9B5-4704-BF7C-6FE012FA7ABB}" type="parTrans" cxnId="{6982752A-D046-4093-8312-82FFCB7CD885}">
      <dgm:prSet/>
      <dgm:spPr/>
      <dgm:t>
        <a:bodyPr/>
        <a:lstStyle/>
        <a:p>
          <a:endParaRPr lang="en-US"/>
        </a:p>
      </dgm:t>
    </dgm:pt>
    <dgm:pt modelId="{DD9B6120-99AB-4F7F-A6CF-BAD97C9C11F3}" type="sibTrans" cxnId="{6982752A-D046-4093-8312-82FFCB7CD885}">
      <dgm:prSet/>
      <dgm:spPr/>
      <dgm:t>
        <a:bodyPr/>
        <a:lstStyle/>
        <a:p>
          <a:endParaRPr lang="en-US"/>
        </a:p>
      </dgm:t>
    </dgm:pt>
    <dgm:pt modelId="{062BAF73-D3E5-4B2F-9767-4E69B3F823B9}">
      <dgm:prSet phldr="0"/>
      <dgm:spPr/>
      <dgm:t>
        <a:bodyPr/>
        <a:lstStyle/>
        <a:p>
          <a:pPr rtl="0"/>
          <a:r>
            <a:rPr lang="en-US" dirty="0" err="1"/>
            <a:t>Visualização</a:t>
          </a:r>
          <a:r>
            <a:rPr lang="en-US" dirty="0"/>
            <a:t> dos dados</a:t>
          </a:r>
        </a:p>
      </dgm:t>
    </dgm:pt>
    <dgm:pt modelId="{0AD1A11B-F6D6-4EB1-B99F-D3A23EDC28EF}" type="parTrans" cxnId="{5001FD39-11C2-4C96-B3F2-0278D1E29B56}">
      <dgm:prSet/>
      <dgm:spPr/>
      <dgm:t>
        <a:bodyPr/>
        <a:lstStyle/>
        <a:p>
          <a:endParaRPr lang="en-US"/>
        </a:p>
      </dgm:t>
    </dgm:pt>
    <dgm:pt modelId="{00511472-A8CE-47DC-9D04-596EE3210E4A}" type="sibTrans" cxnId="{5001FD39-11C2-4C96-B3F2-0278D1E29B56}">
      <dgm:prSet/>
      <dgm:spPr/>
      <dgm:t>
        <a:bodyPr/>
        <a:lstStyle/>
        <a:p>
          <a:endParaRPr lang="en-US"/>
        </a:p>
      </dgm:t>
    </dgm:pt>
    <dgm:pt modelId="{4DBFD5B1-AE22-4DEB-B822-0C2E0250DA2D}" type="pres">
      <dgm:prSet presAssocID="{EBE69B27-E5C9-4A3F-A422-AC010955A888}" presName="Name0" presStyleCnt="0">
        <dgm:presLayoutVars>
          <dgm:dir/>
          <dgm:resizeHandles val="exact"/>
        </dgm:presLayoutVars>
      </dgm:prSet>
      <dgm:spPr/>
    </dgm:pt>
    <dgm:pt modelId="{0FA9BAE8-651E-43A0-9343-49D0B2A7C56F}" type="pres">
      <dgm:prSet presAssocID="{18778D62-B62F-41E8-99FC-0EFE1F267991}" presName="parTxOnly" presStyleLbl="node1" presStyleIdx="0" presStyleCnt="5">
        <dgm:presLayoutVars>
          <dgm:bulletEnabled val="1"/>
        </dgm:presLayoutVars>
      </dgm:prSet>
      <dgm:spPr/>
    </dgm:pt>
    <dgm:pt modelId="{0E798180-155D-49B9-8D4E-1BBA3FE31211}" type="pres">
      <dgm:prSet presAssocID="{8BD2B7D2-90D6-43B0-A9CD-AC026E1923D0}" presName="parSpace" presStyleCnt="0"/>
      <dgm:spPr/>
    </dgm:pt>
    <dgm:pt modelId="{CB675F57-FA94-4403-B460-F6D3F7F46944}" type="pres">
      <dgm:prSet presAssocID="{185BDD6D-98A4-4152-89AC-E9547919D4FB}" presName="parTxOnly" presStyleLbl="node1" presStyleIdx="1" presStyleCnt="5">
        <dgm:presLayoutVars>
          <dgm:bulletEnabled val="1"/>
        </dgm:presLayoutVars>
      </dgm:prSet>
      <dgm:spPr/>
    </dgm:pt>
    <dgm:pt modelId="{38AB3A4F-75F9-4E92-8E76-7262BE7F87AF}" type="pres">
      <dgm:prSet presAssocID="{0BEC478F-A6AB-4293-99C3-4B07038CD969}" presName="parSpace" presStyleCnt="0"/>
      <dgm:spPr/>
    </dgm:pt>
    <dgm:pt modelId="{FDA8527A-FE98-4E80-A02B-5A9A6086BF85}" type="pres">
      <dgm:prSet presAssocID="{651F7688-90F0-404E-8B88-7020D648EACD}" presName="parTxOnly" presStyleLbl="node1" presStyleIdx="2" presStyleCnt="5">
        <dgm:presLayoutVars>
          <dgm:bulletEnabled val="1"/>
        </dgm:presLayoutVars>
      </dgm:prSet>
      <dgm:spPr/>
    </dgm:pt>
    <dgm:pt modelId="{4E5D71E3-6F38-4F5B-89EC-1DAC4ECDD106}" type="pres">
      <dgm:prSet presAssocID="{B3357EAF-1407-4BD9-A660-2630A92943B0}" presName="parSpace" presStyleCnt="0"/>
      <dgm:spPr/>
    </dgm:pt>
    <dgm:pt modelId="{63F883FE-9E21-40ED-96B5-510A81C571B5}" type="pres">
      <dgm:prSet presAssocID="{A7BC6BDB-91EC-4121-8E92-6CB2F9C4F005}" presName="parTxOnly" presStyleLbl="node1" presStyleIdx="3" presStyleCnt="5">
        <dgm:presLayoutVars>
          <dgm:bulletEnabled val="1"/>
        </dgm:presLayoutVars>
      </dgm:prSet>
      <dgm:spPr/>
    </dgm:pt>
    <dgm:pt modelId="{05E5D344-E1EF-4505-886B-BF00A172AEE2}" type="pres">
      <dgm:prSet presAssocID="{DD9B6120-99AB-4F7F-A6CF-BAD97C9C11F3}" presName="parSpace" presStyleCnt="0"/>
      <dgm:spPr/>
    </dgm:pt>
    <dgm:pt modelId="{74A40666-1842-4373-A448-F8C9B93BA5C8}" type="pres">
      <dgm:prSet presAssocID="{062BAF73-D3E5-4B2F-9767-4E69B3F823B9}" presName="parTxOnly" presStyleLbl="node1" presStyleIdx="4" presStyleCnt="5">
        <dgm:presLayoutVars>
          <dgm:bulletEnabled val="1"/>
        </dgm:presLayoutVars>
      </dgm:prSet>
      <dgm:spPr/>
    </dgm:pt>
  </dgm:ptLst>
  <dgm:cxnLst>
    <dgm:cxn modelId="{34FED708-5582-45CE-B9F6-7F7DA603C959}" srcId="{EBE69B27-E5C9-4A3F-A422-AC010955A888}" destId="{651F7688-90F0-404E-8B88-7020D648EACD}" srcOrd="2" destOrd="0" parTransId="{DC371CE9-AF87-48A0-A018-4F590EA4807D}" sibTransId="{B3357EAF-1407-4BD9-A660-2630A92943B0}"/>
    <dgm:cxn modelId="{80617F29-6522-4772-A232-7193383A6E12}" type="presOf" srcId="{062BAF73-D3E5-4B2F-9767-4E69B3F823B9}" destId="{74A40666-1842-4373-A448-F8C9B93BA5C8}" srcOrd="0" destOrd="0" presId="urn:microsoft.com/office/officeart/2005/8/layout/hChevron3"/>
    <dgm:cxn modelId="{6982752A-D046-4093-8312-82FFCB7CD885}" srcId="{EBE69B27-E5C9-4A3F-A422-AC010955A888}" destId="{A7BC6BDB-91EC-4121-8E92-6CB2F9C4F005}" srcOrd="3" destOrd="0" parTransId="{3CB9E2DC-B9B5-4704-BF7C-6FE012FA7ABB}" sibTransId="{DD9B6120-99AB-4F7F-A6CF-BAD97C9C11F3}"/>
    <dgm:cxn modelId="{71F29D2F-033B-4B12-B1B4-381F586D584B}" type="presOf" srcId="{18778D62-B62F-41E8-99FC-0EFE1F267991}" destId="{0FA9BAE8-651E-43A0-9343-49D0B2A7C56F}" srcOrd="0" destOrd="0" presId="urn:microsoft.com/office/officeart/2005/8/layout/hChevron3"/>
    <dgm:cxn modelId="{5001FD39-11C2-4C96-B3F2-0278D1E29B56}" srcId="{EBE69B27-E5C9-4A3F-A422-AC010955A888}" destId="{062BAF73-D3E5-4B2F-9767-4E69B3F823B9}" srcOrd="4" destOrd="0" parTransId="{0AD1A11B-F6D6-4EB1-B99F-D3A23EDC28EF}" sibTransId="{00511472-A8CE-47DC-9D04-596EE3210E4A}"/>
    <dgm:cxn modelId="{0B465340-5FED-4FC7-891C-A4704977393A}" type="presOf" srcId="{A7BC6BDB-91EC-4121-8E92-6CB2F9C4F005}" destId="{63F883FE-9E21-40ED-96B5-510A81C571B5}" srcOrd="0" destOrd="0" presId="urn:microsoft.com/office/officeart/2005/8/layout/hChevron3"/>
    <dgm:cxn modelId="{00645C70-0B84-4113-87E5-F8E19B421285}" srcId="{EBE69B27-E5C9-4A3F-A422-AC010955A888}" destId="{18778D62-B62F-41E8-99FC-0EFE1F267991}" srcOrd="0" destOrd="0" parTransId="{5882D084-9269-4527-82EB-8893248BA23F}" sibTransId="{8BD2B7D2-90D6-43B0-A9CD-AC026E1923D0}"/>
    <dgm:cxn modelId="{DB131D77-C11E-427F-A9DD-A6E7740B8E96}" type="presOf" srcId="{EBE69B27-E5C9-4A3F-A422-AC010955A888}" destId="{4DBFD5B1-AE22-4DEB-B822-0C2E0250DA2D}" srcOrd="0" destOrd="0" presId="urn:microsoft.com/office/officeart/2005/8/layout/hChevron3"/>
    <dgm:cxn modelId="{656E0F78-B662-494C-8610-39EE757FE781}" srcId="{EBE69B27-E5C9-4A3F-A422-AC010955A888}" destId="{185BDD6D-98A4-4152-89AC-E9547919D4FB}" srcOrd="1" destOrd="0" parTransId="{695450CC-08AE-4E5B-B265-E08EE06D8281}" sibTransId="{0BEC478F-A6AB-4293-99C3-4B07038CD969}"/>
    <dgm:cxn modelId="{D2E4CFFC-1F10-464B-AFBB-DA4B5462F368}" type="presOf" srcId="{185BDD6D-98A4-4152-89AC-E9547919D4FB}" destId="{CB675F57-FA94-4403-B460-F6D3F7F46944}" srcOrd="0" destOrd="0" presId="urn:microsoft.com/office/officeart/2005/8/layout/hChevron3"/>
    <dgm:cxn modelId="{9A445AFE-4A0D-4AF0-ACBD-EFD343E6A21E}" type="presOf" srcId="{651F7688-90F0-404E-8B88-7020D648EACD}" destId="{FDA8527A-FE98-4E80-A02B-5A9A6086BF85}" srcOrd="0" destOrd="0" presId="urn:microsoft.com/office/officeart/2005/8/layout/hChevron3"/>
    <dgm:cxn modelId="{FA92B59F-907B-4FFF-8745-895090E38D02}" type="presParOf" srcId="{4DBFD5B1-AE22-4DEB-B822-0C2E0250DA2D}" destId="{0FA9BAE8-651E-43A0-9343-49D0B2A7C56F}" srcOrd="0" destOrd="0" presId="urn:microsoft.com/office/officeart/2005/8/layout/hChevron3"/>
    <dgm:cxn modelId="{0FAA8987-288B-4669-BC80-97092D6E059E}" type="presParOf" srcId="{4DBFD5B1-AE22-4DEB-B822-0C2E0250DA2D}" destId="{0E798180-155D-49B9-8D4E-1BBA3FE31211}" srcOrd="1" destOrd="0" presId="urn:microsoft.com/office/officeart/2005/8/layout/hChevron3"/>
    <dgm:cxn modelId="{4B92BC69-EDCE-4923-BE31-2E985AAD510B}" type="presParOf" srcId="{4DBFD5B1-AE22-4DEB-B822-0C2E0250DA2D}" destId="{CB675F57-FA94-4403-B460-F6D3F7F46944}" srcOrd="2" destOrd="0" presId="urn:microsoft.com/office/officeart/2005/8/layout/hChevron3"/>
    <dgm:cxn modelId="{51ED6846-18C9-44E7-9F94-52CFE36FA1C7}" type="presParOf" srcId="{4DBFD5B1-AE22-4DEB-B822-0C2E0250DA2D}" destId="{38AB3A4F-75F9-4E92-8E76-7262BE7F87AF}" srcOrd="3" destOrd="0" presId="urn:microsoft.com/office/officeart/2005/8/layout/hChevron3"/>
    <dgm:cxn modelId="{915BC352-0CBC-4561-A4C5-9492A831DD33}" type="presParOf" srcId="{4DBFD5B1-AE22-4DEB-B822-0C2E0250DA2D}" destId="{FDA8527A-FE98-4E80-A02B-5A9A6086BF85}" srcOrd="4" destOrd="0" presId="urn:microsoft.com/office/officeart/2005/8/layout/hChevron3"/>
    <dgm:cxn modelId="{78A6EA9D-00B8-4572-ACD3-972C03F39DAB}" type="presParOf" srcId="{4DBFD5B1-AE22-4DEB-B822-0C2E0250DA2D}" destId="{4E5D71E3-6F38-4F5B-89EC-1DAC4ECDD106}" srcOrd="5" destOrd="0" presId="urn:microsoft.com/office/officeart/2005/8/layout/hChevron3"/>
    <dgm:cxn modelId="{DBC1CD96-1A9F-4500-B2FD-0694CA340C94}" type="presParOf" srcId="{4DBFD5B1-AE22-4DEB-B822-0C2E0250DA2D}" destId="{63F883FE-9E21-40ED-96B5-510A81C571B5}" srcOrd="6" destOrd="0" presId="urn:microsoft.com/office/officeart/2005/8/layout/hChevron3"/>
    <dgm:cxn modelId="{33F01A74-4AD8-4981-AF25-A1AC230EF113}" type="presParOf" srcId="{4DBFD5B1-AE22-4DEB-B822-0C2E0250DA2D}" destId="{05E5D344-E1EF-4505-886B-BF00A172AEE2}" srcOrd="7" destOrd="0" presId="urn:microsoft.com/office/officeart/2005/8/layout/hChevron3"/>
    <dgm:cxn modelId="{78C7D13E-9176-4E4C-B719-99115965050A}" type="presParOf" srcId="{4DBFD5B1-AE22-4DEB-B822-0C2E0250DA2D}" destId="{74A40666-1842-4373-A448-F8C9B93BA5C8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A9BAE8-651E-43A0-9343-49D0B2A7C56F}">
      <dsp:nvSpPr>
        <dsp:cNvPr id="0" name=""/>
        <dsp:cNvSpPr/>
      </dsp:nvSpPr>
      <dsp:spPr>
        <a:xfrm>
          <a:off x="800" y="2584200"/>
          <a:ext cx="1560589" cy="624235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32004" rIns="16002" bIns="32004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 Data Source</a:t>
          </a:r>
        </a:p>
      </dsp:txBody>
      <dsp:txXfrm>
        <a:off x="800" y="2584200"/>
        <a:ext cx="1404530" cy="624235"/>
      </dsp:txXfrm>
    </dsp:sp>
    <dsp:sp modelId="{CB675F57-FA94-4403-B460-F6D3F7F46944}">
      <dsp:nvSpPr>
        <dsp:cNvPr id="0" name=""/>
        <dsp:cNvSpPr/>
      </dsp:nvSpPr>
      <dsp:spPr>
        <a:xfrm>
          <a:off x="1249271" y="2584200"/>
          <a:ext cx="1560589" cy="62423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 ETL</a:t>
          </a:r>
        </a:p>
      </dsp:txBody>
      <dsp:txXfrm>
        <a:off x="1561389" y="2584200"/>
        <a:ext cx="936354" cy="624235"/>
      </dsp:txXfrm>
    </dsp:sp>
    <dsp:sp modelId="{FDA8527A-FE98-4E80-A02B-5A9A6086BF85}">
      <dsp:nvSpPr>
        <dsp:cNvPr id="0" name=""/>
        <dsp:cNvSpPr/>
      </dsp:nvSpPr>
      <dsp:spPr>
        <a:xfrm>
          <a:off x="2497742" y="2584200"/>
          <a:ext cx="1560589" cy="62423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 Data Warehouse</a:t>
          </a:r>
        </a:p>
      </dsp:txBody>
      <dsp:txXfrm>
        <a:off x="2809860" y="2584200"/>
        <a:ext cx="936354" cy="624235"/>
      </dsp:txXfrm>
    </dsp:sp>
    <dsp:sp modelId="{63F883FE-9E21-40ED-96B5-510A81C571B5}">
      <dsp:nvSpPr>
        <dsp:cNvPr id="0" name=""/>
        <dsp:cNvSpPr/>
      </dsp:nvSpPr>
      <dsp:spPr>
        <a:xfrm>
          <a:off x="3746214" y="2584200"/>
          <a:ext cx="1560589" cy="62423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 err="1"/>
            <a:t>Análise</a:t>
          </a:r>
          <a:r>
            <a:rPr lang="en-US" sz="1200" kern="1200" dirty="0"/>
            <a:t> de dados</a:t>
          </a:r>
        </a:p>
      </dsp:txBody>
      <dsp:txXfrm>
        <a:off x="4058332" y="2584200"/>
        <a:ext cx="936354" cy="624235"/>
      </dsp:txXfrm>
    </dsp:sp>
    <dsp:sp modelId="{74A40666-1842-4373-A448-F8C9B93BA5C8}">
      <dsp:nvSpPr>
        <dsp:cNvPr id="0" name=""/>
        <dsp:cNvSpPr/>
      </dsp:nvSpPr>
      <dsp:spPr>
        <a:xfrm>
          <a:off x="4994685" y="2584200"/>
          <a:ext cx="1560589" cy="62423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 err="1"/>
            <a:t>Visualização</a:t>
          </a:r>
          <a:r>
            <a:rPr lang="en-US" sz="1200" kern="1200" dirty="0"/>
            <a:t> dos dados</a:t>
          </a:r>
        </a:p>
      </dsp:txBody>
      <dsp:txXfrm>
        <a:off x="5306803" y="2584200"/>
        <a:ext cx="936354" cy="62423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3" Type="http://schemas.openxmlformats.org/officeDocument/2006/relationships/hyperlink" Target="mailto:julianazanelatto@gmail.com" TargetMode="External"/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2" name="Google Shape;6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54765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84892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26663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8532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3" name="Google Shape;103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26627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16295da5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g116295da5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36560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16295da5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g116295da5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2741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16295da5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g116295da5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en-US" dirty="0"/>
              <a:t>Info – </a:t>
            </a:r>
            <a:r>
              <a:rPr lang="en-US" dirty="0" err="1"/>
              <a:t>conceito</a:t>
            </a:r>
            <a:r>
              <a:rPr lang="en-US" dirty="0"/>
              <a:t> </a:t>
            </a:r>
            <a:r>
              <a:rPr lang="en-US" dirty="0" err="1"/>
              <a:t>abstrato</a:t>
            </a:r>
            <a:r>
              <a:rPr lang="en-US" dirty="0"/>
              <a:t> </a:t>
            </a:r>
            <a:r>
              <a:rPr lang="en-US" dirty="0" err="1"/>
              <a:t>relacionao</a:t>
            </a:r>
            <a:r>
              <a:rPr lang="en-US" dirty="0"/>
              <a:t> </a:t>
            </a:r>
            <a:r>
              <a:rPr lang="en-US" dirty="0" err="1"/>
              <a:t>ao</a:t>
            </a:r>
            <a:r>
              <a:rPr lang="en-US" dirty="0"/>
              <a:t> </a:t>
            </a:r>
            <a:r>
              <a:rPr lang="en-US" dirty="0" err="1"/>
              <a:t>poder</a:t>
            </a:r>
            <a:r>
              <a:rPr lang="en-US" dirty="0"/>
              <a:t> de </a:t>
            </a:r>
            <a:r>
              <a:rPr lang="en-US" dirty="0" err="1"/>
              <a:t>informar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dirty="0" err="1"/>
              <a:t>Conhecimento</a:t>
            </a:r>
            <a:r>
              <a:rPr lang="en-US" dirty="0"/>
              <a:t> – </a:t>
            </a:r>
            <a:r>
              <a:rPr lang="en-US" dirty="0" err="1"/>
              <a:t>capacidade</a:t>
            </a:r>
            <a:r>
              <a:rPr lang="en-US" dirty="0"/>
              <a:t> </a:t>
            </a:r>
            <a:r>
              <a:rPr lang="en-US" dirty="0" err="1"/>
              <a:t>humana</a:t>
            </a:r>
            <a:r>
              <a:rPr lang="en-US" dirty="0"/>
              <a:t> de </a:t>
            </a:r>
            <a:r>
              <a:rPr lang="en-US" dirty="0" err="1"/>
              <a:t>aprender</a:t>
            </a:r>
            <a:r>
              <a:rPr lang="en-US" dirty="0"/>
              <a:t>, </a:t>
            </a:r>
            <a:r>
              <a:rPr lang="en-US" dirty="0" err="1"/>
              <a:t>entender</a:t>
            </a:r>
            <a:r>
              <a:rPr lang="en-US" dirty="0"/>
              <a:t> e </a:t>
            </a:r>
            <a:r>
              <a:rPr lang="en-US" dirty="0" err="1"/>
              <a:t>compreender</a:t>
            </a:r>
            <a:r>
              <a:rPr lang="en-US" dirty="0"/>
              <a:t> algo novo. </a:t>
            </a:r>
          </a:p>
        </p:txBody>
      </p:sp>
    </p:spTree>
    <p:extLst>
      <p:ext uri="{BB962C8B-B14F-4D97-AF65-F5344CB8AC3E}">
        <p14:creationId xmlns:p14="http://schemas.microsoft.com/office/powerpoint/2010/main" val="8250795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16295da5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g116295da5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42867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16295da5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g116295da5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en-US" dirty="0" err="1"/>
              <a:t>Capacidade</a:t>
            </a:r>
            <a:r>
              <a:rPr lang="en-US" dirty="0"/>
              <a:t> de </a:t>
            </a:r>
            <a:r>
              <a:rPr lang="en-US" dirty="0" err="1"/>
              <a:t>resolução</a:t>
            </a:r>
            <a:r>
              <a:rPr lang="en-US" dirty="0"/>
              <a:t> de </a:t>
            </a:r>
            <a:r>
              <a:rPr lang="en-US" dirty="0" err="1"/>
              <a:t>problemas</a:t>
            </a:r>
            <a:r>
              <a:rPr lang="en-US" dirty="0"/>
              <a:t> </a:t>
            </a:r>
            <a:r>
              <a:rPr lang="en-US" dirty="0" err="1"/>
              <a:t>utilizando</a:t>
            </a:r>
            <a:r>
              <a:rPr lang="en-US" dirty="0"/>
              <a:t> o </a:t>
            </a:r>
            <a:r>
              <a:rPr lang="en-US" dirty="0" err="1"/>
              <a:t>conhecimento</a:t>
            </a:r>
            <a:r>
              <a:rPr lang="en-US" dirty="0"/>
              <a:t> </a:t>
            </a:r>
            <a:r>
              <a:rPr lang="en-US" dirty="0" err="1"/>
              <a:t>adquirido</a:t>
            </a:r>
            <a:r>
              <a:rPr lang="en-US" dirty="0"/>
              <a:t> e ferramentas </a:t>
            </a:r>
            <a:r>
              <a:rPr lang="en-US" dirty="0" err="1"/>
              <a:t>disponíveis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dirty="0"/>
              <a:t>Podemos </a:t>
            </a:r>
            <a:r>
              <a:rPr lang="en-US" dirty="0" err="1"/>
              <a:t>adaptar</a:t>
            </a:r>
            <a:r>
              <a:rPr lang="en-US" dirty="0"/>
              <a:t> </a:t>
            </a:r>
            <a:r>
              <a:rPr lang="en-US" dirty="0" err="1"/>
              <a:t>problemas</a:t>
            </a:r>
            <a:r>
              <a:rPr lang="en-US" dirty="0"/>
              <a:t> </a:t>
            </a:r>
            <a:r>
              <a:rPr lang="en-US" dirty="0" err="1"/>
              <a:t>desconhecidos</a:t>
            </a:r>
            <a:r>
              <a:rPr lang="en-US" dirty="0"/>
              <a:t> que </a:t>
            </a:r>
            <a:r>
              <a:rPr lang="en-US" dirty="0" err="1"/>
              <a:t>tenham</a:t>
            </a:r>
            <a:r>
              <a:rPr lang="en-US" dirty="0"/>
              <a:t> </a:t>
            </a:r>
            <a:r>
              <a:rPr lang="en-US" dirty="0" err="1"/>
              <a:t>similaridade</a:t>
            </a:r>
            <a:r>
              <a:rPr lang="en-US" dirty="0"/>
              <a:t> com </a:t>
            </a:r>
            <a:r>
              <a:rPr lang="en-US" dirty="0" err="1"/>
              <a:t>algum</a:t>
            </a:r>
            <a:r>
              <a:rPr lang="en-US" dirty="0"/>
              <a:t> outro que </a:t>
            </a:r>
            <a:r>
              <a:rPr lang="en-US" dirty="0" err="1"/>
              <a:t>já</a:t>
            </a:r>
            <a:r>
              <a:rPr lang="en-US" dirty="0"/>
              <a:t> </a:t>
            </a:r>
            <a:r>
              <a:rPr lang="en-US" dirty="0" err="1"/>
              <a:t>passamos</a:t>
            </a:r>
            <a:r>
              <a:rPr lang="en-US" dirty="0"/>
              <a:t>. Podemos </a:t>
            </a:r>
            <a:r>
              <a:rPr lang="en-US" dirty="0" err="1"/>
              <a:t>ainda</a:t>
            </a:r>
            <a:endParaRPr lang="en-US" dirty="0"/>
          </a:p>
          <a:p>
            <a:pPr marL="0" indent="0">
              <a:buNone/>
            </a:pPr>
            <a:r>
              <a:rPr lang="en-US" dirty="0" err="1"/>
              <a:t>Utilizar</a:t>
            </a:r>
            <a:r>
              <a:rPr lang="en-US" dirty="0"/>
              <a:t> de </a:t>
            </a:r>
            <a:r>
              <a:rPr lang="en-US" dirty="0" err="1"/>
              <a:t>analogias</a:t>
            </a:r>
            <a:r>
              <a:rPr lang="en-US" dirty="0"/>
              <a:t>, </a:t>
            </a:r>
            <a:r>
              <a:rPr lang="en-US" dirty="0" err="1"/>
              <a:t>indução</a:t>
            </a:r>
            <a:r>
              <a:rPr lang="en-US" dirty="0"/>
              <a:t> e </a:t>
            </a:r>
            <a:r>
              <a:rPr lang="en-US" dirty="0" err="1"/>
              <a:t>outras</a:t>
            </a:r>
            <a:r>
              <a:rPr lang="en-US" dirty="0"/>
              <a:t> </a:t>
            </a:r>
            <a:r>
              <a:rPr lang="en-US" dirty="0" err="1"/>
              <a:t>ténicas</a:t>
            </a:r>
            <a:r>
              <a:rPr lang="en-US" dirty="0"/>
              <a:t> a </a:t>
            </a:r>
            <a:r>
              <a:rPr lang="en-US" dirty="0" err="1"/>
              <a:t>nossa</a:t>
            </a:r>
            <a:r>
              <a:rPr lang="en-US" dirty="0"/>
              <a:t> </a:t>
            </a:r>
            <a:r>
              <a:rPr lang="en-US" dirty="0" err="1"/>
              <a:t>disposição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Conhecimento</a:t>
            </a:r>
            <a:r>
              <a:rPr lang="en-US" dirty="0"/>
              <a:t> e </a:t>
            </a:r>
            <a:r>
              <a:rPr lang="en-US" dirty="0" err="1"/>
              <a:t>inteligência</a:t>
            </a:r>
            <a:r>
              <a:rPr lang="en-US" dirty="0"/>
              <a:t> </a:t>
            </a:r>
            <a:r>
              <a:rPr lang="en-US" dirty="0" err="1"/>
              <a:t>são</a:t>
            </a:r>
            <a:r>
              <a:rPr lang="en-US" dirty="0"/>
              <a:t> </a:t>
            </a:r>
            <a:r>
              <a:rPr lang="en-US" dirty="0" err="1"/>
              <a:t>interdependentes</a:t>
            </a:r>
            <a:r>
              <a:rPr lang="en-US" dirty="0"/>
              <a:t>. Para </a:t>
            </a:r>
            <a:r>
              <a:rPr lang="en-US" dirty="0" err="1"/>
              <a:t>gerar</a:t>
            </a:r>
            <a:r>
              <a:rPr lang="en-US" dirty="0"/>
              <a:t> valor</a:t>
            </a:r>
          </a:p>
        </p:txBody>
      </p:sp>
    </p:spTree>
    <p:extLst>
      <p:ext uri="{BB962C8B-B14F-4D97-AF65-F5344CB8AC3E}">
        <p14:creationId xmlns:p14="http://schemas.microsoft.com/office/powerpoint/2010/main" val="10173051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35200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16295da5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g116295da5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643983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16295da5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g116295da5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en-US" dirty="0"/>
              <a:t>O </a:t>
            </a:r>
            <a:r>
              <a:rPr lang="en-US" dirty="0" err="1"/>
              <a:t>muda</a:t>
            </a:r>
            <a:r>
              <a:rPr lang="en-US" dirty="0"/>
              <a:t> com </a:t>
            </a:r>
            <a:r>
              <a:rPr lang="en-US" dirty="0" err="1"/>
              <a:t>relação</a:t>
            </a:r>
            <a:r>
              <a:rPr lang="en-US" dirty="0"/>
              <a:t> </a:t>
            </a:r>
            <a:r>
              <a:rPr lang="en-US" dirty="0" err="1"/>
              <a:t>aos</a:t>
            </a:r>
            <a:r>
              <a:rPr lang="en-US" dirty="0"/>
              <a:t> outros </a:t>
            </a:r>
            <a:r>
              <a:rPr lang="en-US" dirty="0" err="1"/>
              <a:t>perfis</a:t>
            </a:r>
            <a:r>
              <a:rPr lang="en-US" dirty="0"/>
              <a:t> de </a:t>
            </a:r>
            <a:r>
              <a:rPr lang="en-US" dirty="0" err="1"/>
              <a:t>analise</a:t>
            </a:r>
            <a:r>
              <a:rPr lang="en-US" dirty="0"/>
              <a:t> de dados? Ferramentas </a:t>
            </a:r>
            <a:r>
              <a:rPr lang="en-US" dirty="0" err="1"/>
              <a:t>utilizadas</a:t>
            </a:r>
            <a:r>
              <a:rPr lang="en-US" dirty="0"/>
              <a:t> e </a:t>
            </a:r>
            <a:r>
              <a:rPr lang="en-US" dirty="0" err="1"/>
              <a:t>nível</a:t>
            </a:r>
            <a:r>
              <a:rPr lang="en-US" dirty="0"/>
              <a:t> de </a:t>
            </a:r>
            <a:r>
              <a:rPr lang="en-US" dirty="0" err="1"/>
              <a:t>detalhe</a:t>
            </a:r>
            <a:r>
              <a:rPr lang="en-US" dirty="0"/>
              <a:t> dos </a:t>
            </a:r>
            <a:r>
              <a:rPr lang="en-US" dirty="0" err="1"/>
              <a:t>processos</a:t>
            </a:r>
            <a:r>
              <a:rPr lang="en-US" dirty="0"/>
              <a:t> de ETL.</a:t>
            </a:r>
          </a:p>
        </p:txBody>
      </p:sp>
    </p:spTree>
    <p:extLst>
      <p:ext uri="{BB962C8B-B14F-4D97-AF65-F5344CB8AC3E}">
        <p14:creationId xmlns:p14="http://schemas.microsoft.com/office/powerpoint/2010/main" val="30188563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3" name="Google Shape;103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985854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16295da5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g116295da5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855510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16295da5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g116295da5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US" dirty="0"/>
              <a:t>O </a:t>
            </a:r>
            <a:r>
              <a:rPr lang="en-US" dirty="0" err="1"/>
              <a:t>objetivo</a:t>
            </a:r>
            <a:r>
              <a:rPr lang="en-US" dirty="0"/>
              <a:t> final é ser </a:t>
            </a:r>
            <a:r>
              <a:rPr lang="en-US" dirty="0" err="1"/>
              <a:t>capaz</a:t>
            </a:r>
            <a:r>
              <a:rPr lang="en-US" dirty="0"/>
              <a:t> de </a:t>
            </a:r>
            <a:r>
              <a:rPr lang="en-US" dirty="0" err="1"/>
              <a:t>aumentar</a:t>
            </a:r>
            <a:r>
              <a:rPr lang="en-US" dirty="0"/>
              <a:t> 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lucros</a:t>
            </a:r>
            <a:r>
              <a:rPr lang="en-US" dirty="0"/>
              <a:t> e </a:t>
            </a:r>
            <a:r>
              <a:rPr lang="en-US" dirty="0" err="1"/>
              <a:t>aprimorar</a:t>
            </a:r>
            <a:r>
              <a:rPr lang="en-US" dirty="0"/>
              <a:t> </a:t>
            </a:r>
            <a:r>
              <a:rPr lang="en-US" dirty="0" err="1"/>
              <a:t>sua</a:t>
            </a:r>
            <a:r>
              <a:rPr lang="en-US" dirty="0"/>
              <a:t> </a:t>
            </a:r>
            <a:r>
              <a:rPr lang="en-US" dirty="0" err="1"/>
              <a:t>vantagem</a:t>
            </a:r>
            <a:r>
              <a:rPr lang="en-US" dirty="0"/>
              <a:t> </a:t>
            </a:r>
            <a:r>
              <a:rPr lang="en-US" dirty="0" err="1"/>
              <a:t>competitiva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35930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16295da5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g116295da5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983409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16295da5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g116295da5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US" dirty="0" err="1"/>
              <a:t>Combinação</a:t>
            </a:r>
            <a:r>
              <a:rPr lang="en-US" dirty="0"/>
              <a:t> de </a:t>
            </a:r>
            <a:r>
              <a:rPr lang="en-US" dirty="0" err="1"/>
              <a:t>métricas</a:t>
            </a:r>
            <a:r>
              <a:rPr lang="en-US" dirty="0"/>
              <a:t> </a:t>
            </a:r>
            <a:r>
              <a:rPr lang="en-US" dirty="0" err="1"/>
              <a:t>independentes</a:t>
            </a:r>
            <a:r>
              <a:rPr lang="en-US" dirty="0"/>
              <a:t> com </a:t>
            </a:r>
            <a:r>
              <a:rPr lang="en-US" dirty="0" err="1"/>
              <a:t>coerência</a:t>
            </a:r>
            <a:r>
              <a:rPr lang="en-US" dirty="0"/>
              <a:t> e de forma </a:t>
            </a:r>
            <a:r>
              <a:rPr lang="en-US" dirty="0" err="1"/>
              <a:t>compreensível</a:t>
            </a:r>
            <a:r>
              <a:rPr lang="en-US" dirty="0"/>
              <a:t>. </a:t>
            </a:r>
            <a:r>
              <a:rPr lang="en-US" b="1" dirty="0" err="1"/>
              <a:t>Isso</a:t>
            </a:r>
            <a:r>
              <a:rPr lang="en-US" b="1" dirty="0"/>
              <a:t> é BI!.</a:t>
            </a:r>
          </a:p>
        </p:txBody>
      </p:sp>
    </p:spTree>
    <p:extLst>
      <p:ext uri="{BB962C8B-B14F-4D97-AF65-F5344CB8AC3E}">
        <p14:creationId xmlns:p14="http://schemas.microsoft.com/office/powerpoint/2010/main" val="304217109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16295da5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g116295da5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US" dirty="0"/>
              <a:t>O </a:t>
            </a:r>
            <a:r>
              <a:rPr lang="en-US" dirty="0" err="1"/>
              <a:t>objetivo</a:t>
            </a:r>
            <a:r>
              <a:rPr lang="en-US" dirty="0"/>
              <a:t> final é ser </a:t>
            </a:r>
            <a:r>
              <a:rPr lang="en-US" dirty="0" err="1"/>
              <a:t>capaz</a:t>
            </a:r>
            <a:r>
              <a:rPr lang="en-US" dirty="0"/>
              <a:t> de </a:t>
            </a:r>
            <a:r>
              <a:rPr lang="en-US" dirty="0" err="1"/>
              <a:t>aumentar</a:t>
            </a:r>
            <a:r>
              <a:rPr lang="en-US" dirty="0"/>
              <a:t> 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lucros</a:t>
            </a:r>
            <a:r>
              <a:rPr lang="en-US" dirty="0"/>
              <a:t> e </a:t>
            </a:r>
            <a:r>
              <a:rPr lang="en-US" dirty="0" err="1"/>
              <a:t>aprimorar</a:t>
            </a:r>
            <a:r>
              <a:rPr lang="en-US" dirty="0"/>
              <a:t> </a:t>
            </a:r>
            <a:r>
              <a:rPr lang="en-US" dirty="0" err="1"/>
              <a:t>sua</a:t>
            </a:r>
            <a:r>
              <a:rPr lang="en-US" dirty="0"/>
              <a:t> </a:t>
            </a:r>
            <a:r>
              <a:rPr lang="en-US" dirty="0" err="1"/>
              <a:t>vantagem</a:t>
            </a:r>
            <a:r>
              <a:rPr lang="en-US" dirty="0"/>
              <a:t> </a:t>
            </a:r>
            <a:r>
              <a:rPr lang="en-US" dirty="0" err="1"/>
              <a:t>competitiva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968959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16295da5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g116295da5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US" dirty="0" err="1"/>
              <a:t>Diferenças</a:t>
            </a:r>
            <a:r>
              <a:rPr lang="en-US" dirty="0"/>
              <a:t> entre as ferramenta de BI e big data analytics é a </a:t>
            </a:r>
            <a:r>
              <a:rPr lang="en-US" dirty="0" err="1"/>
              <a:t>escala</a:t>
            </a:r>
            <a:r>
              <a:rPr lang="en-US" dirty="0"/>
              <a:t>. 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062175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16295da5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g116295da5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US" dirty="0" err="1"/>
              <a:t>Diferenças</a:t>
            </a:r>
            <a:r>
              <a:rPr lang="en-US" dirty="0"/>
              <a:t> entre as ferramenta de BI e big data analytics é a </a:t>
            </a:r>
            <a:r>
              <a:rPr lang="en-US" dirty="0" err="1"/>
              <a:t>escala</a:t>
            </a:r>
            <a:r>
              <a:rPr lang="en-US" dirty="0"/>
              <a:t>. </a:t>
            </a:r>
          </a:p>
          <a:p>
            <a:pPr>
              <a:buNone/>
            </a:pPr>
            <a:r>
              <a:rPr lang="en-US" dirty="0" err="1"/>
              <a:t>Aplicações</a:t>
            </a:r>
            <a:r>
              <a:rPr lang="en-US" dirty="0"/>
              <a:t> de Big Data Analytics </a:t>
            </a:r>
            <a:r>
              <a:rPr lang="en-US" dirty="0" err="1"/>
              <a:t>processam</a:t>
            </a:r>
            <a:r>
              <a:rPr lang="en-US" dirty="0"/>
              <a:t> </a:t>
            </a:r>
            <a:r>
              <a:rPr lang="en-US" dirty="0" err="1"/>
              <a:t>análise</a:t>
            </a:r>
            <a:r>
              <a:rPr lang="en-US" dirty="0"/>
              <a:t> </a:t>
            </a:r>
          </a:p>
          <a:p>
            <a:pPr>
              <a:buNone/>
            </a:pPr>
            <a:r>
              <a:rPr lang="en-US" dirty="0"/>
              <a:t>de dados para conjuntos de dados </a:t>
            </a:r>
            <a:r>
              <a:rPr lang="en-US" dirty="0" err="1"/>
              <a:t>muito</a:t>
            </a:r>
            <a:r>
              <a:rPr lang="en-US" dirty="0"/>
              <a:t> </a:t>
            </a:r>
            <a:r>
              <a:rPr lang="en-US" dirty="0" err="1"/>
              <a:t>grandes</a:t>
            </a:r>
            <a:r>
              <a:rPr lang="en-US" dirty="0"/>
              <a:t>, </a:t>
            </a:r>
            <a:r>
              <a:rPr lang="en-US" dirty="0" err="1"/>
              <a:t>medidos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petabytes (PBs) e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grande</a:t>
            </a:r>
            <a:r>
              <a:rPr lang="en-US" dirty="0"/>
              <a:t> </a:t>
            </a:r>
          </a:p>
          <a:p>
            <a:pPr>
              <a:buNone/>
            </a:pPr>
            <a:r>
              <a:rPr lang="en-US" dirty="0"/>
              <a:t>volume de dados </a:t>
            </a:r>
            <a:r>
              <a:rPr lang="en-US" dirty="0" err="1"/>
              <a:t>permite</a:t>
            </a:r>
            <a:r>
              <a:rPr lang="en-US" dirty="0"/>
              <a:t> </a:t>
            </a:r>
            <a:r>
              <a:rPr lang="en-US" dirty="0" err="1"/>
              <a:t>realizar</a:t>
            </a:r>
            <a:r>
              <a:rPr lang="en-US" dirty="0"/>
              <a:t> </a:t>
            </a:r>
            <a:r>
              <a:rPr lang="en-US" dirty="0" err="1"/>
              <a:t>análise</a:t>
            </a:r>
            <a:r>
              <a:rPr lang="en-US" dirty="0"/>
              <a:t> </a:t>
            </a:r>
            <a:r>
              <a:rPr lang="en-US" dirty="0" err="1"/>
              <a:t>preditiv</a:t>
            </a:r>
          </a:p>
          <a:p>
            <a:pPr>
              <a:buNone/>
            </a:pPr>
            <a:r>
              <a:rPr lang="en-US" dirty="0"/>
              <a:t>a com </a:t>
            </a:r>
            <a:r>
              <a:rPr lang="en-US" dirty="0" err="1"/>
              <a:t>precisão</a:t>
            </a:r>
            <a:r>
              <a:rPr lang="en-US" dirty="0"/>
              <a:t> </a:t>
            </a:r>
            <a:r>
              <a:rPr lang="en-US" dirty="0" err="1"/>
              <a:t>cada</a:t>
            </a:r>
            <a:r>
              <a:rPr lang="en-US" dirty="0"/>
              <a:t> </a:t>
            </a:r>
            <a:r>
              <a:rPr lang="en-US" dirty="0" err="1"/>
              <a:t>vez</a:t>
            </a:r>
            <a:r>
              <a:rPr lang="en-US" dirty="0"/>
              <a:t> </a:t>
            </a:r>
            <a:r>
              <a:rPr lang="en-US" dirty="0" err="1"/>
              <a:t>maior</a:t>
            </a:r>
            <a:r>
              <a:rPr lang="en-US" dirty="0"/>
              <a:t>. Essa é </a:t>
            </a:r>
            <a:r>
              <a:rPr lang="en-US" dirty="0" err="1"/>
              <a:t>uma</a:t>
            </a:r>
            <a:r>
              <a:rPr lang="en-US" dirty="0"/>
              <a:t> das </a:t>
            </a:r>
          </a:p>
          <a:p>
            <a:pPr>
              <a:buNone/>
            </a:pPr>
            <a:r>
              <a:rPr lang="en-US" dirty="0" err="1"/>
              <a:t>principais</a:t>
            </a:r>
            <a:r>
              <a:rPr lang="en-US" dirty="0"/>
              <a:t> </a:t>
            </a:r>
            <a:r>
              <a:rPr lang="en-US" dirty="0" err="1"/>
              <a:t>diferenças</a:t>
            </a:r>
            <a:r>
              <a:rPr lang="en-US" dirty="0"/>
              <a:t> entre o BI </a:t>
            </a:r>
            <a:r>
              <a:rPr lang="en-US" dirty="0" err="1"/>
              <a:t>tradicional</a:t>
            </a:r>
            <a:r>
              <a:rPr lang="en-US" dirty="0"/>
              <a:t> e Data Science.</a:t>
            </a:r>
          </a:p>
          <a:p>
            <a:pPr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68067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3" name="Google Shape;103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3" name="Google Shape;103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924130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16295da5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g116295da5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US" dirty="0"/>
              <a:t>O </a:t>
            </a:r>
            <a:r>
              <a:rPr lang="en-US" dirty="0" err="1"/>
              <a:t>objetivo</a:t>
            </a:r>
            <a:r>
              <a:rPr lang="en-US" dirty="0"/>
              <a:t> final é ser </a:t>
            </a:r>
            <a:r>
              <a:rPr lang="en-US" dirty="0" err="1"/>
              <a:t>capaz</a:t>
            </a:r>
            <a:r>
              <a:rPr lang="en-US" dirty="0"/>
              <a:t> de </a:t>
            </a:r>
            <a:r>
              <a:rPr lang="en-US" dirty="0" err="1"/>
              <a:t>aumentar</a:t>
            </a:r>
            <a:r>
              <a:rPr lang="en-US" dirty="0"/>
              <a:t> 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lucros</a:t>
            </a:r>
            <a:r>
              <a:rPr lang="en-US" dirty="0"/>
              <a:t> e </a:t>
            </a:r>
            <a:r>
              <a:rPr lang="en-US" dirty="0" err="1"/>
              <a:t>aprimorar</a:t>
            </a:r>
            <a:r>
              <a:rPr lang="en-US" dirty="0"/>
              <a:t> </a:t>
            </a:r>
            <a:r>
              <a:rPr lang="en-US" dirty="0" err="1"/>
              <a:t>sua</a:t>
            </a:r>
            <a:r>
              <a:rPr lang="en-US" dirty="0"/>
              <a:t> </a:t>
            </a:r>
            <a:r>
              <a:rPr lang="en-US" dirty="0" err="1"/>
              <a:t>vantagem</a:t>
            </a:r>
            <a:r>
              <a:rPr lang="en-US" dirty="0"/>
              <a:t> </a:t>
            </a:r>
            <a:r>
              <a:rPr lang="en-US" dirty="0" err="1"/>
              <a:t>competitiva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973590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16295da5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g116295da5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US" dirty="0"/>
              <a:t>Por que e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aconteceu</a:t>
            </a:r>
            <a:r>
              <a:rPr lang="en-US" dirty="0"/>
              <a:t>?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861437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16295da5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g116295da5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US" dirty="0"/>
              <a:t>Por que e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aconteceu</a:t>
            </a:r>
            <a:r>
              <a:rPr lang="en-US" dirty="0"/>
              <a:t>?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275403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16295da5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g116295da5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US" dirty="0"/>
              <a:t>Por que e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aconteceu</a:t>
            </a:r>
            <a:r>
              <a:rPr lang="en-US" dirty="0"/>
              <a:t>?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77073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16295da5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g116295da5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US" dirty="0"/>
              <a:t>Para </a:t>
            </a:r>
            <a:r>
              <a:rPr lang="en-US" dirty="0" err="1"/>
              <a:t>alavancar</a:t>
            </a:r>
            <a:r>
              <a:rPr lang="en-US" dirty="0"/>
              <a:t> as </a:t>
            </a:r>
            <a:r>
              <a:rPr lang="en-US" dirty="0" err="1"/>
              <a:t>vendas</a:t>
            </a:r>
            <a:r>
              <a:rPr lang="en-US" dirty="0"/>
              <a:t>, a </a:t>
            </a:r>
            <a:r>
              <a:rPr lang="en-US" dirty="0" err="1"/>
              <a:t>análise</a:t>
            </a:r>
            <a:r>
              <a:rPr lang="en-US" dirty="0"/>
              <a:t> </a:t>
            </a:r>
            <a:r>
              <a:rPr lang="en-US" dirty="0" err="1"/>
              <a:t>prescritiva</a:t>
            </a:r>
            <a:r>
              <a:rPr lang="en-US" dirty="0"/>
              <a:t> </a:t>
            </a:r>
            <a:r>
              <a:rPr lang="en-US" dirty="0" err="1"/>
              <a:t>pode</a:t>
            </a:r>
            <a:r>
              <a:rPr lang="en-US" dirty="0"/>
              <a:t> </a:t>
            </a:r>
            <a:r>
              <a:rPr lang="en-US" dirty="0" err="1"/>
              <a:t>prever</a:t>
            </a:r>
            <a:r>
              <a:rPr lang="en-US" dirty="0"/>
              <a:t> a </a:t>
            </a:r>
            <a:r>
              <a:rPr lang="en-US" dirty="0" err="1"/>
              <a:t>realização</a:t>
            </a:r>
            <a:r>
              <a:rPr lang="en-US" dirty="0"/>
              <a:t> de </a:t>
            </a:r>
            <a:r>
              <a:rPr lang="en-US" dirty="0" err="1"/>
              <a:t>ações</a:t>
            </a:r>
            <a:r>
              <a:rPr lang="en-US" dirty="0"/>
              <a:t> de </a:t>
            </a:r>
            <a:r>
              <a:rPr lang="en-US" dirty="0" err="1"/>
              <a:t>apresentação</a:t>
            </a:r>
            <a:r>
              <a:rPr lang="en-US" dirty="0"/>
              <a:t> da </a:t>
            </a:r>
            <a:r>
              <a:rPr lang="en-US" dirty="0" err="1"/>
              <a:t>atuação</a:t>
            </a:r>
            <a:r>
              <a:rPr lang="en-US" dirty="0"/>
              <a:t>. Como </a:t>
            </a:r>
            <a:r>
              <a:rPr lang="en-US" dirty="0" err="1"/>
              <a:t>resultado</a:t>
            </a:r>
            <a:r>
              <a:rPr lang="en-US" dirty="0"/>
              <a:t>, a </a:t>
            </a:r>
            <a:r>
              <a:rPr lang="en-US" dirty="0" err="1"/>
              <a:t>empresa</a:t>
            </a:r>
            <a:r>
              <a:rPr lang="en-US" dirty="0"/>
              <a:t> </a:t>
            </a:r>
            <a:r>
              <a:rPr lang="en-US" dirty="0" err="1"/>
              <a:t>pode</a:t>
            </a:r>
            <a:r>
              <a:rPr lang="en-US" dirty="0"/>
              <a:t> </a:t>
            </a:r>
            <a:r>
              <a:rPr lang="en-US" dirty="0" err="1"/>
              <a:t>reconhecer</a:t>
            </a:r>
            <a:r>
              <a:rPr lang="en-US" dirty="0"/>
              <a:t> o que </a:t>
            </a:r>
            <a:r>
              <a:rPr lang="en-US" dirty="0" err="1"/>
              <a:t>fazer</a:t>
            </a:r>
            <a:r>
              <a:rPr lang="en-US" dirty="0"/>
              <a:t> para </a:t>
            </a:r>
            <a:r>
              <a:rPr lang="en-US" dirty="0" err="1"/>
              <a:t>reverter</a:t>
            </a:r>
            <a:r>
              <a:rPr lang="en-US" dirty="0"/>
              <a:t> o </a:t>
            </a:r>
            <a:r>
              <a:rPr lang="en-US" dirty="0" err="1"/>
              <a:t>cenário</a:t>
            </a:r>
            <a:r>
              <a:rPr lang="en-US" dirty="0"/>
              <a:t> </a:t>
            </a:r>
            <a:r>
              <a:rPr lang="en-US" dirty="0" err="1"/>
              <a:t>desfavorável</a:t>
            </a:r>
            <a:r>
              <a:rPr lang="en-US" dirty="0"/>
              <a:t>.</a:t>
            </a:r>
          </a:p>
          <a:p>
            <a:pPr>
              <a:buNone/>
            </a:pPr>
            <a:r>
              <a:rPr lang="en-US" dirty="0" err="1"/>
              <a:t>Trata</a:t>
            </a:r>
            <a:r>
              <a:rPr lang="en-US" dirty="0"/>
              <a:t>-se de algo que </a:t>
            </a:r>
            <a:r>
              <a:rPr lang="en-US" dirty="0" err="1"/>
              <a:t>vai</a:t>
            </a:r>
            <a:r>
              <a:rPr lang="en-US" dirty="0"/>
              <a:t> </a:t>
            </a:r>
            <a:r>
              <a:rPr lang="en-US" dirty="0" err="1"/>
              <a:t>muito</a:t>
            </a:r>
            <a:r>
              <a:rPr lang="en-US" dirty="0"/>
              <a:t> </a:t>
            </a:r>
            <a:r>
              <a:rPr lang="en-US" dirty="0" err="1"/>
              <a:t>além</a:t>
            </a:r>
            <a:r>
              <a:rPr lang="en-US" dirty="0"/>
              <a:t> da </a:t>
            </a:r>
            <a:r>
              <a:rPr lang="en-US" dirty="0" err="1"/>
              <a:t>tomada</a:t>
            </a:r>
            <a:r>
              <a:rPr lang="en-US" dirty="0"/>
              <a:t> de </a:t>
            </a:r>
            <a:r>
              <a:rPr lang="en-US" dirty="0" err="1"/>
              <a:t>decisão</a:t>
            </a:r>
            <a:r>
              <a:rPr lang="en-US" dirty="0"/>
              <a:t>. Ela,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verdade</a:t>
            </a:r>
            <a:r>
              <a:rPr lang="en-US" dirty="0"/>
              <a:t>, </a:t>
            </a:r>
            <a:r>
              <a:rPr lang="en-US" b="1" dirty="0" err="1"/>
              <a:t>oferece</a:t>
            </a:r>
            <a:r>
              <a:rPr lang="en-US" b="1" dirty="0"/>
              <a:t> </a:t>
            </a:r>
            <a:r>
              <a:rPr lang="en-US" b="1" dirty="0" err="1"/>
              <a:t>os</a:t>
            </a:r>
            <a:r>
              <a:rPr lang="en-US" b="1" dirty="0"/>
              <a:t> </a:t>
            </a:r>
            <a:r>
              <a:rPr lang="en-US" b="1" dirty="0" err="1"/>
              <a:t>subsídios</a:t>
            </a:r>
            <a:r>
              <a:rPr lang="en-US" dirty="0"/>
              <a:t> que </a:t>
            </a:r>
            <a:r>
              <a:rPr lang="en-US" dirty="0" err="1"/>
              <a:t>são</a:t>
            </a:r>
            <a:r>
              <a:rPr lang="en-US" dirty="0"/>
              <a:t> </a:t>
            </a:r>
            <a:r>
              <a:rPr lang="en-US" dirty="0" err="1"/>
              <a:t>necessários</a:t>
            </a:r>
            <a:r>
              <a:rPr lang="en-US" dirty="0"/>
              <a:t> para </a:t>
            </a:r>
            <a:r>
              <a:rPr lang="en-US" dirty="0" err="1"/>
              <a:t>gerar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impactos</a:t>
            </a:r>
            <a:r>
              <a:rPr lang="en-US" dirty="0"/>
              <a:t> </a:t>
            </a:r>
            <a:r>
              <a:rPr lang="en-US" dirty="0" err="1"/>
              <a:t>desejados</a:t>
            </a:r>
            <a:r>
              <a:rPr lang="en-US" dirty="0"/>
              <a:t>. </a:t>
            </a:r>
            <a:r>
              <a:rPr lang="en-US" dirty="0" err="1"/>
              <a:t>Há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, inclusive, </a:t>
            </a:r>
            <a:r>
              <a:rPr lang="en-US" dirty="0" err="1"/>
              <a:t>criar</a:t>
            </a:r>
            <a:r>
              <a:rPr lang="en-US" dirty="0"/>
              <a:t> </a:t>
            </a:r>
            <a:r>
              <a:rPr lang="en-US" dirty="0" err="1"/>
              <a:t>roteirizações</a:t>
            </a:r>
            <a:r>
              <a:rPr lang="en-US" dirty="0"/>
              <a:t> de </a:t>
            </a:r>
            <a:r>
              <a:rPr lang="en-US" dirty="0" err="1"/>
              <a:t>atuação</a:t>
            </a:r>
            <a:r>
              <a:rPr lang="en-US" dirty="0"/>
              <a:t>, de modo a </a:t>
            </a:r>
            <a:r>
              <a:rPr lang="en-US" dirty="0" err="1"/>
              <a:t>otimizar</a:t>
            </a:r>
            <a:r>
              <a:rPr lang="en-US" dirty="0"/>
              <a:t> o </a:t>
            </a:r>
            <a:r>
              <a:rPr lang="en-US" dirty="0" err="1"/>
              <a:t>fluxo</a:t>
            </a:r>
            <a:r>
              <a:rPr lang="en-US" dirty="0"/>
              <a:t> de </a:t>
            </a:r>
            <a:r>
              <a:rPr lang="en-US" dirty="0" err="1"/>
              <a:t>trabalho</a:t>
            </a:r>
            <a:r>
              <a:rPr lang="en-US" dirty="0"/>
              <a:t> e </a:t>
            </a:r>
            <a:r>
              <a:rPr lang="en-US" dirty="0" err="1"/>
              <a:t>ampliar</a:t>
            </a:r>
            <a:r>
              <a:rPr lang="en-US" dirty="0"/>
              <a:t> a </a:t>
            </a:r>
            <a:r>
              <a:rPr lang="en-US" dirty="0" err="1"/>
              <a:t>produtividade</a:t>
            </a:r>
            <a:r>
              <a:rPr lang="en-US" dirty="0"/>
              <a:t>.</a:t>
            </a:r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950377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16295da5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g116295da5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US" dirty="0"/>
              <a:t>O </a:t>
            </a:r>
            <a:r>
              <a:rPr lang="en-US" dirty="0" err="1"/>
              <a:t>objetivo</a:t>
            </a:r>
            <a:r>
              <a:rPr lang="en-US" dirty="0"/>
              <a:t> final é ser </a:t>
            </a:r>
            <a:r>
              <a:rPr lang="en-US" dirty="0" err="1"/>
              <a:t>capaz</a:t>
            </a:r>
            <a:r>
              <a:rPr lang="en-US" dirty="0"/>
              <a:t> de </a:t>
            </a:r>
            <a:r>
              <a:rPr lang="en-US" dirty="0" err="1"/>
              <a:t>aumentar</a:t>
            </a:r>
            <a:r>
              <a:rPr lang="en-US" dirty="0"/>
              <a:t> 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lucros</a:t>
            </a:r>
            <a:r>
              <a:rPr lang="en-US" dirty="0"/>
              <a:t> e </a:t>
            </a:r>
            <a:r>
              <a:rPr lang="en-US" dirty="0" err="1"/>
              <a:t>aprimorar</a:t>
            </a:r>
            <a:r>
              <a:rPr lang="en-US" dirty="0"/>
              <a:t> </a:t>
            </a:r>
            <a:r>
              <a:rPr lang="en-US" dirty="0" err="1"/>
              <a:t>sua</a:t>
            </a:r>
            <a:r>
              <a:rPr lang="en-US" dirty="0"/>
              <a:t> </a:t>
            </a:r>
            <a:r>
              <a:rPr lang="en-US" dirty="0" err="1"/>
              <a:t>vantagem</a:t>
            </a:r>
            <a:r>
              <a:rPr lang="en-US" dirty="0"/>
              <a:t> </a:t>
            </a:r>
            <a:r>
              <a:rPr lang="en-US" dirty="0" err="1"/>
              <a:t>competitiva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788540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16295da5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g116295da5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dirty="0"/>
              <a:t>Foco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resolução</a:t>
            </a:r>
            <a:r>
              <a:rPr lang="en-US" dirty="0"/>
              <a:t> de </a:t>
            </a:r>
            <a:r>
              <a:rPr lang="en-US" dirty="0" err="1"/>
              <a:t>problemas</a:t>
            </a:r>
            <a:r>
              <a:rPr lang="en-US" dirty="0"/>
              <a:t> </a:t>
            </a:r>
            <a:r>
              <a:rPr lang="en-US" dirty="0" err="1"/>
              <a:t>dentro</a:t>
            </a:r>
            <a:r>
              <a:rPr lang="en-US" dirty="0"/>
              <a:t> do </a:t>
            </a:r>
            <a:r>
              <a:rPr lang="en-US" dirty="0" err="1"/>
              <a:t>mundo</a:t>
            </a:r>
            <a:r>
              <a:rPr lang="en-US" dirty="0"/>
              <a:t> </a:t>
            </a:r>
            <a:r>
              <a:rPr lang="en-US" dirty="0" err="1"/>
              <a:t>corporotivo</a:t>
            </a:r>
            <a:r>
              <a:rPr lang="en-US" dirty="0"/>
              <a:t>. </a:t>
            </a:r>
            <a:r>
              <a:rPr lang="en-US" dirty="0" err="1"/>
              <a:t>Você</a:t>
            </a:r>
            <a:r>
              <a:rPr lang="en-US" dirty="0"/>
              <a:t> </a:t>
            </a:r>
            <a:r>
              <a:rPr lang="en-US" dirty="0" err="1"/>
              <a:t>irá</a:t>
            </a:r>
            <a:r>
              <a:rPr lang="en-US" dirty="0"/>
              <a:t> </a:t>
            </a:r>
            <a:r>
              <a:rPr lang="en-US" dirty="0" err="1"/>
              <a:t>verificar</a:t>
            </a:r>
            <a:r>
              <a:rPr lang="en-US" dirty="0"/>
              <a:t> qual o </a:t>
            </a:r>
            <a:r>
              <a:rPr lang="en-US" dirty="0" err="1"/>
              <a:t>problema</a:t>
            </a:r>
            <a:r>
              <a:rPr lang="en-US" dirty="0"/>
              <a:t> e qual </a:t>
            </a:r>
            <a:r>
              <a:rPr lang="en-US" dirty="0" err="1"/>
              <a:t>análise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Se </a:t>
            </a:r>
            <a:r>
              <a:rPr lang="en-US" dirty="0" err="1"/>
              <a:t>encaixa</a:t>
            </a:r>
            <a:r>
              <a:rPr lang="en-US" dirty="0"/>
              <a:t> </a:t>
            </a:r>
            <a:r>
              <a:rPr lang="en-US" dirty="0" err="1"/>
              <a:t>melhor</a:t>
            </a:r>
            <a:r>
              <a:rPr lang="en-US" dirty="0"/>
              <a:t> </a:t>
            </a:r>
            <a:r>
              <a:rPr lang="en-US" dirty="0" err="1"/>
              <a:t>neste</a:t>
            </a:r>
            <a:r>
              <a:rPr lang="en-US" dirty="0"/>
              <a:t> </a:t>
            </a:r>
            <a:r>
              <a:rPr lang="en-US" dirty="0" err="1"/>
              <a:t>cenário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-&gt; </a:t>
            </a:r>
            <a:r>
              <a:rPr lang="en-US" dirty="0" err="1"/>
              <a:t>Análise</a:t>
            </a:r>
            <a:r>
              <a:rPr lang="en-US" dirty="0"/>
              <a:t> </a:t>
            </a:r>
            <a:r>
              <a:rPr lang="en-US" dirty="0" err="1"/>
              <a:t>descritiva</a:t>
            </a:r>
            <a:endParaRPr lang="en-US" dirty="0"/>
          </a:p>
          <a:p>
            <a:pPr marL="0" indent="0">
              <a:buNone/>
            </a:pP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saúde</a:t>
            </a:r>
            <a:r>
              <a:rPr lang="en-US" dirty="0"/>
              <a:t> - </a:t>
            </a:r>
            <a:r>
              <a:rPr lang="en-US" dirty="0" err="1"/>
              <a:t>verificar</a:t>
            </a:r>
            <a:r>
              <a:rPr lang="en-US" dirty="0"/>
              <a:t> </a:t>
            </a:r>
            <a:r>
              <a:rPr lang="en-US" dirty="0" err="1"/>
              <a:t>exames</a:t>
            </a:r>
            <a:r>
              <a:rPr lang="en-US" dirty="0"/>
              <a:t> e </a:t>
            </a:r>
            <a:r>
              <a:rPr lang="en-US" dirty="0" err="1"/>
              <a:t>doenças</a:t>
            </a:r>
            <a:r>
              <a:rPr lang="en-US" dirty="0"/>
              <a:t> e </a:t>
            </a:r>
            <a:r>
              <a:rPr lang="en-US" dirty="0" err="1"/>
              <a:t>descrever</a:t>
            </a:r>
            <a:r>
              <a:rPr lang="en-US" dirty="0"/>
              <a:t> </a:t>
            </a:r>
            <a:r>
              <a:rPr lang="en-US" dirty="0" err="1"/>
              <a:t>sintomas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Rede social – </a:t>
            </a:r>
            <a:r>
              <a:rPr lang="en-US" dirty="0" err="1"/>
              <a:t>verificar</a:t>
            </a:r>
            <a:r>
              <a:rPr lang="en-US" dirty="0"/>
              <a:t> </a:t>
            </a:r>
            <a:r>
              <a:rPr lang="en-US" dirty="0" err="1"/>
              <a:t>usuários</a:t>
            </a:r>
            <a:r>
              <a:rPr lang="en-US" dirty="0"/>
              <a:t> </a:t>
            </a:r>
            <a:r>
              <a:rPr lang="en-US" dirty="0" err="1"/>
              <a:t>suas</a:t>
            </a:r>
            <a:r>
              <a:rPr lang="en-US" dirty="0"/>
              <a:t> </a:t>
            </a:r>
            <a:r>
              <a:rPr lang="en-US" dirty="0" err="1"/>
              <a:t>conexões</a:t>
            </a:r>
            <a:r>
              <a:rPr lang="en-US" dirty="0"/>
              <a:t> a </a:t>
            </a:r>
            <a:r>
              <a:rPr lang="en-US" dirty="0" err="1"/>
              <a:t>fim</a:t>
            </a:r>
            <a:r>
              <a:rPr lang="en-US" dirty="0"/>
              <a:t> de </a:t>
            </a:r>
            <a:r>
              <a:rPr lang="en-US" dirty="0" err="1"/>
              <a:t>identificar</a:t>
            </a:r>
            <a:r>
              <a:rPr lang="en-US" dirty="0"/>
              <a:t> </a:t>
            </a:r>
            <a:r>
              <a:rPr lang="en-US" dirty="0" err="1"/>
              <a:t>características</a:t>
            </a:r>
            <a:r>
              <a:rPr lang="en-US" dirty="0"/>
              <a:t> </a:t>
            </a:r>
            <a:r>
              <a:rPr lang="en-US" dirty="0" err="1"/>
              <a:t>comuns</a:t>
            </a:r>
            <a:r>
              <a:rPr lang="en-US" dirty="0"/>
              <a:t> e </a:t>
            </a:r>
            <a:r>
              <a:rPr lang="en-US" dirty="0" err="1"/>
              <a:t>comportamentos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-&gt; </a:t>
            </a:r>
            <a:r>
              <a:rPr lang="en-US" dirty="0" err="1"/>
              <a:t>Análise</a:t>
            </a:r>
            <a:r>
              <a:rPr lang="en-US" dirty="0"/>
              <a:t> </a:t>
            </a:r>
            <a:r>
              <a:rPr lang="en-US" dirty="0" err="1"/>
              <a:t>diagnóstica</a:t>
            </a:r>
            <a:r>
              <a:rPr lang="en-US" dirty="0"/>
              <a:t>:</a:t>
            </a:r>
          </a:p>
          <a:p>
            <a:pPr marL="0" indent="0">
              <a:buNone/>
            </a:pPr>
            <a:r>
              <a:rPr lang="en-US" dirty="0" err="1"/>
              <a:t>Saúde</a:t>
            </a:r>
            <a:r>
              <a:rPr lang="en-US" dirty="0"/>
              <a:t>: dado um </a:t>
            </a:r>
            <a:r>
              <a:rPr lang="en-US" dirty="0" err="1"/>
              <a:t>paciente</a:t>
            </a:r>
            <a:r>
              <a:rPr lang="en-US" dirty="0"/>
              <a:t> com </a:t>
            </a:r>
            <a:r>
              <a:rPr lang="en-US" dirty="0" err="1"/>
              <a:t>determinados</a:t>
            </a:r>
            <a:r>
              <a:rPr lang="en-US" dirty="0"/>
              <a:t> </a:t>
            </a:r>
            <a:r>
              <a:rPr lang="en-US" dirty="0" err="1"/>
              <a:t>sintomas</a:t>
            </a:r>
            <a:r>
              <a:rPr lang="en-US" dirty="0"/>
              <a:t> qual a </a:t>
            </a:r>
            <a:r>
              <a:rPr lang="en-US" dirty="0" err="1"/>
              <a:t>doença</a:t>
            </a:r>
            <a:r>
              <a:rPr lang="en-US" dirty="0"/>
              <a:t> dele</a:t>
            </a:r>
          </a:p>
          <a:p>
            <a:pPr marL="0" indent="0">
              <a:buNone/>
            </a:pPr>
            <a:r>
              <a:rPr lang="en-US" dirty="0"/>
              <a:t>Rede social: Dadas as </a:t>
            </a:r>
            <a:r>
              <a:rPr lang="en-US" dirty="0" err="1"/>
              <a:t>conexões</a:t>
            </a:r>
            <a:r>
              <a:rPr lang="en-US" dirty="0"/>
              <a:t> e </a:t>
            </a:r>
            <a:r>
              <a:rPr lang="en-US" dirty="0" err="1"/>
              <a:t>engajamento</a:t>
            </a:r>
            <a:r>
              <a:rPr lang="en-US" dirty="0"/>
              <a:t> </a:t>
            </a:r>
            <a:r>
              <a:rPr lang="en-US" dirty="0" err="1"/>
              <a:t>quem</a:t>
            </a:r>
            <a:r>
              <a:rPr lang="en-US" dirty="0"/>
              <a:t> é </a:t>
            </a:r>
            <a:r>
              <a:rPr lang="en-US" dirty="0" err="1"/>
              <a:t>influente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sua</a:t>
            </a:r>
            <a:r>
              <a:rPr lang="en-US" dirty="0"/>
              <a:t> rede 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-&gt; </a:t>
            </a:r>
            <a:r>
              <a:rPr lang="en-US" dirty="0" err="1"/>
              <a:t>Análise</a:t>
            </a:r>
            <a:r>
              <a:rPr lang="en-US" dirty="0"/>
              <a:t> </a:t>
            </a:r>
            <a:r>
              <a:rPr lang="en-US" dirty="0" err="1"/>
              <a:t>preditiva</a:t>
            </a:r>
          </a:p>
          <a:p>
            <a:pPr marL="0" indent="0">
              <a:buNone/>
            </a:pPr>
            <a:r>
              <a:rPr lang="en-US" dirty="0" err="1"/>
              <a:t>na</a:t>
            </a:r>
            <a:r>
              <a:rPr lang="en-US" dirty="0"/>
              <a:t> </a:t>
            </a:r>
            <a:r>
              <a:rPr lang="en-US" dirty="0" err="1"/>
              <a:t>saúde</a:t>
            </a:r>
            <a:r>
              <a:rPr lang="en-US" dirty="0"/>
              <a:t> - </a:t>
            </a:r>
            <a:r>
              <a:rPr lang="en-US" dirty="0" err="1"/>
              <a:t>verificar</a:t>
            </a:r>
            <a:r>
              <a:rPr lang="en-US" dirty="0"/>
              <a:t> </a:t>
            </a:r>
            <a:r>
              <a:rPr lang="en-US" dirty="0" err="1"/>
              <a:t>exames</a:t>
            </a:r>
            <a:r>
              <a:rPr lang="en-US" dirty="0"/>
              <a:t> e </a:t>
            </a:r>
            <a:r>
              <a:rPr lang="en-US" dirty="0" err="1"/>
              <a:t>sintomas</a:t>
            </a:r>
            <a:r>
              <a:rPr lang="en-US" dirty="0"/>
              <a:t> para </a:t>
            </a:r>
            <a:r>
              <a:rPr lang="en-US" dirty="0" err="1"/>
              <a:t>prever</a:t>
            </a:r>
            <a:r>
              <a:rPr lang="en-US" dirty="0"/>
              <a:t> se um </a:t>
            </a:r>
            <a:r>
              <a:rPr lang="en-US" dirty="0" err="1"/>
              <a:t>indíviduos</a:t>
            </a:r>
            <a:r>
              <a:rPr lang="en-US" dirty="0"/>
              <a:t> </a:t>
            </a:r>
            <a:r>
              <a:rPr lang="en-US" dirty="0" err="1"/>
              <a:t>terá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determinada</a:t>
            </a:r>
            <a:r>
              <a:rPr lang="en-US" dirty="0"/>
              <a:t> </a:t>
            </a:r>
            <a:r>
              <a:rPr lang="en-US" dirty="0" err="1"/>
              <a:t>doença</a:t>
            </a:r>
            <a:r>
              <a:rPr lang="en-US" dirty="0"/>
              <a:t> no </a:t>
            </a:r>
            <a:r>
              <a:rPr lang="en-US" dirty="0" err="1"/>
              <a:t>futuro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dirty="0"/>
              <a:t>Rede social – </a:t>
            </a:r>
            <a:r>
              <a:rPr lang="en-US" dirty="0" err="1"/>
              <a:t>verificar</a:t>
            </a:r>
            <a:r>
              <a:rPr lang="en-US" dirty="0"/>
              <a:t> </a:t>
            </a:r>
            <a:r>
              <a:rPr lang="en-US" dirty="0" err="1"/>
              <a:t>usuários</a:t>
            </a:r>
            <a:r>
              <a:rPr lang="en-US" dirty="0"/>
              <a:t> </a:t>
            </a:r>
            <a:r>
              <a:rPr lang="en-US" dirty="0" err="1"/>
              <a:t>suas</a:t>
            </a:r>
            <a:r>
              <a:rPr lang="en-US" dirty="0"/>
              <a:t> </a:t>
            </a:r>
            <a:r>
              <a:rPr lang="en-US" dirty="0" err="1"/>
              <a:t>conexões</a:t>
            </a:r>
            <a:r>
              <a:rPr lang="en-US" dirty="0"/>
              <a:t> a </a:t>
            </a:r>
            <a:r>
              <a:rPr lang="en-US" dirty="0" err="1"/>
              <a:t>fim</a:t>
            </a:r>
            <a:r>
              <a:rPr lang="en-US" dirty="0"/>
              <a:t> de </a:t>
            </a:r>
            <a:r>
              <a:rPr lang="en-US" dirty="0" err="1"/>
              <a:t>identificar</a:t>
            </a:r>
            <a:r>
              <a:rPr lang="en-US" dirty="0"/>
              <a:t> </a:t>
            </a:r>
            <a:r>
              <a:rPr lang="en-US" dirty="0" err="1"/>
              <a:t>possíveis</a:t>
            </a:r>
            <a:r>
              <a:rPr lang="en-US" dirty="0"/>
              <a:t> </a:t>
            </a:r>
            <a:r>
              <a:rPr lang="en-US" dirty="0" err="1"/>
              <a:t>conexões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606759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16295da5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g116295da5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dirty="0"/>
              <a:t>A </a:t>
            </a:r>
            <a:r>
              <a:rPr lang="en-US" dirty="0" err="1"/>
              <a:t>técnica</a:t>
            </a:r>
            <a:r>
              <a:rPr lang="en-US" dirty="0"/>
              <a:t> de </a:t>
            </a:r>
            <a:r>
              <a:rPr lang="en-US" dirty="0" err="1"/>
              <a:t>análise</a:t>
            </a:r>
            <a:r>
              <a:rPr lang="en-US" dirty="0"/>
              <a:t> ideal </a:t>
            </a:r>
            <a:r>
              <a:rPr lang="en-US" dirty="0" err="1"/>
              <a:t>vai</a:t>
            </a:r>
            <a:r>
              <a:rPr lang="en-US" dirty="0"/>
              <a:t> </a:t>
            </a:r>
            <a:r>
              <a:rPr lang="en-US" dirty="0" err="1"/>
              <a:t>depender</a:t>
            </a:r>
            <a:r>
              <a:rPr lang="en-US" dirty="0"/>
              <a:t> do </a:t>
            </a:r>
            <a:r>
              <a:rPr lang="en-US" dirty="0" err="1"/>
              <a:t>seu</a:t>
            </a:r>
            <a:r>
              <a:rPr lang="en-US" dirty="0"/>
              <a:t> </a:t>
            </a:r>
            <a:r>
              <a:rPr lang="en-US" dirty="0" err="1"/>
              <a:t>problema</a:t>
            </a:r>
          </a:p>
        </p:txBody>
      </p:sp>
    </p:spTree>
    <p:extLst>
      <p:ext uri="{BB962C8B-B14F-4D97-AF65-F5344CB8AC3E}">
        <p14:creationId xmlns:p14="http://schemas.microsoft.com/office/powerpoint/2010/main" val="38720357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3" name="Google Shape;103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55243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3" name="Google Shape;103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72188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352223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20109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16295da5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g116295da5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US" dirty="0"/>
              <a:t>Esse volume </a:t>
            </a:r>
          </a:p>
          <a:p>
            <a:pPr>
              <a:buNone/>
            </a:pPr>
            <a:r>
              <a:rPr lang="en-US" dirty="0" err="1"/>
              <a:t>imenso</a:t>
            </a:r>
            <a:r>
              <a:rPr lang="en-US" dirty="0"/>
              <a:t> de dados é </a:t>
            </a:r>
            <a:r>
              <a:rPr lang="en-US" dirty="0" err="1"/>
              <a:t>resultado</a:t>
            </a:r>
            <a:r>
              <a:rPr lang="en-US" dirty="0"/>
              <a:t> da </a:t>
            </a:r>
            <a:r>
              <a:rPr lang="en-US" dirty="0" err="1"/>
              <a:t>explosão</a:t>
            </a:r>
            <a:r>
              <a:rPr lang="en-US" dirty="0"/>
              <a:t> de ferramentas de </a:t>
            </a:r>
            <a:r>
              <a:rPr lang="en-US" dirty="0" err="1"/>
              <a:t>geração</a:t>
            </a:r>
            <a:r>
              <a:rPr lang="en-US" dirty="0"/>
              <a:t> de dados, </a:t>
            </a:r>
            <a:r>
              <a:rPr lang="en-US" dirty="0" err="1"/>
              <a:t>rastreamento</a:t>
            </a:r>
            <a:r>
              <a:rPr lang="en-US" dirty="0"/>
              <a:t>, </a:t>
            </a:r>
          </a:p>
          <a:p>
            <a:pPr>
              <a:buNone/>
            </a:pPr>
            <a:r>
              <a:rPr lang="en-US" dirty="0" err="1"/>
              <a:t>monitoramento</a:t>
            </a:r>
            <a:r>
              <a:rPr lang="en-US" dirty="0"/>
              <a:t>, </a:t>
            </a:r>
            <a:r>
              <a:rPr lang="en-US" dirty="0" err="1"/>
              <a:t>transações</a:t>
            </a:r>
            <a:r>
              <a:rPr lang="en-US" dirty="0"/>
              <a:t> e redes </a:t>
            </a:r>
            <a:r>
              <a:rPr lang="en-US" dirty="0" err="1"/>
              <a:t>sociais</a:t>
            </a:r>
            <a:r>
              <a:rPr lang="en-US" dirty="0"/>
              <a:t> (para </a:t>
            </a:r>
            <a:r>
              <a:rPr lang="en-US" dirty="0" err="1"/>
              <a:t>citar</a:t>
            </a:r>
            <a:r>
              <a:rPr lang="en-US" dirty="0"/>
              <a:t> </a:t>
            </a:r>
            <a:r>
              <a:rPr lang="en-US" dirty="0" err="1"/>
              <a:t>alguns</a:t>
            </a:r>
            <a:r>
              <a:rPr lang="en-US" dirty="0"/>
              <a:t>) que se </a:t>
            </a:r>
            <a:r>
              <a:rPr lang="en-US" dirty="0" err="1"/>
              <a:t>tornaram</a:t>
            </a:r>
            <a:r>
              <a:rPr lang="en-US" dirty="0"/>
              <a:t> </a:t>
            </a:r>
            <a:r>
              <a:rPr lang="en-US" dirty="0" err="1"/>
              <a:t>tão</a:t>
            </a:r>
            <a:r>
              <a:rPr lang="en-US" dirty="0"/>
              <a:t> </a:t>
            </a:r>
            <a:r>
              <a:rPr lang="en-US" dirty="0" err="1"/>
              <a:t>populares</a:t>
            </a:r>
            <a:r>
              <a:rPr lang="en-US" dirty="0"/>
              <a:t> </a:t>
            </a:r>
            <a:r>
              <a:rPr lang="en-US" dirty="0" err="1"/>
              <a:t>nos</a:t>
            </a:r>
            <a:r>
              <a:rPr lang="en-US" dirty="0"/>
              <a:t> </a:t>
            </a:r>
          </a:p>
          <a:p>
            <a:pPr>
              <a:buNone/>
            </a:pPr>
            <a:r>
              <a:rPr lang="en-US" dirty="0" err="1"/>
              <a:t>últimos</a:t>
            </a:r>
            <a:r>
              <a:rPr lang="en-US" dirty="0"/>
              <a:t> </a:t>
            </a:r>
            <a:r>
              <a:rPr lang="en-US" dirty="0" err="1"/>
              <a:t>anos</a:t>
            </a:r>
            <a:r>
              <a:rPr lang="en-US" dirty="0"/>
              <a:t>.</a:t>
            </a:r>
          </a:p>
          <a:p>
            <a:pPr>
              <a:buNone/>
            </a:pP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só</a:t>
            </a:r>
            <a:r>
              <a:rPr lang="en-US" dirty="0"/>
              <a:t> </a:t>
            </a:r>
            <a:r>
              <a:rPr lang="en-US" dirty="0" err="1"/>
              <a:t>essas</a:t>
            </a:r>
            <a:r>
              <a:rPr lang="en-US" dirty="0"/>
              <a:t> ferramentas </a:t>
            </a:r>
            <a:r>
              <a:rPr lang="en-US" dirty="0" err="1"/>
              <a:t>geram</a:t>
            </a:r>
            <a:r>
              <a:rPr lang="en-US" dirty="0"/>
              <a:t> cargas de</a:t>
            </a:r>
          </a:p>
          <a:p>
            <a:pPr>
              <a:buNone/>
            </a:pPr>
            <a:r>
              <a:rPr lang="en-US" dirty="0" err="1"/>
              <a:t>novos</a:t>
            </a:r>
            <a:r>
              <a:rPr lang="en-US" dirty="0"/>
              <a:t> dados, mas </a:t>
            </a:r>
            <a:r>
              <a:rPr lang="en-US" dirty="0" err="1"/>
              <a:t>também</a:t>
            </a:r>
            <a:r>
              <a:rPr lang="en-US" dirty="0"/>
              <a:t> </a:t>
            </a:r>
            <a:r>
              <a:rPr lang="en-US" dirty="0" err="1"/>
              <a:t>geram</a:t>
            </a:r>
            <a:r>
              <a:rPr lang="en-US" dirty="0"/>
              <a:t> um novo </a:t>
            </a:r>
          </a:p>
          <a:p>
            <a:pPr>
              <a:buNone/>
            </a:pPr>
            <a:r>
              <a:rPr lang="en-US" dirty="0" err="1"/>
              <a:t>tipo</a:t>
            </a:r>
            <a:r>
              <a:rPr lang="en-US" dirty="0"/>
              <a:t> de dado, </a:t>
            </a:r>
            <a:r>
              <a:rPr lang="en-US" dirty="0" err="1"/>
              <a:t>chamado</a:t>
            </a:r>
            <a:r>
              <a:rPr lang="en-US" dirty="0"/>
              <a:t> dados "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estruturados</a:t>
            </a:r>
            <a:r>
              <a:rPr lang="en-US" dirty="0"/>
              <a:t>".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termos</a:t>
            </a:r>
            <a:r>
              <a:rPr lang="en-US" dirty="0"/>
              <a:t> </a:t>
            </a:r>
            <a:r>
              <a:rPr lang="en-US" dirty="0" err="1"/>
              <a:t>gerais</a:t>
            </a:r>
            <a:r>
              <a:rPr lang="en-US" dirty="0"/>
              <a:t>, dados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estruturados</a:t>
            </a:r>
            <a:r>
              <a:rPr lang="en-US" dirty="0"/>
              <a:t> </a:t>
            </a:r>
            <a:r>
              <a:rPr lang="en-US" dirty="0" err="1"/>
              <a:t>são</a:t>
            </a:r>
            <a:r>
              <a:rPr lang="en-US" dirty="0"/>
              <a:t> </a:t>
            </a:r>
          </a:p>
          <a:p>
            <a:pPr>
              <a:buNone/>
            </a:pPr>
            <a:r>
              <a:rPr lang="en-US" dirty="0" err="1"/>
              <a:t>simplesmente</a:t>
            </a:r>
            <a:r>
              <a:rPr lang="en-US" dirty="0"/>
              <a:t> dados que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foram</a:t>
            </a:r>
            <a:r>
              <a:rPr lang="en-US" dirty="0"/>
              <a:t> </a:t>
            </a:r>
            <a:r>
              <a:rPr lang="en-US" dirty="0" err="1"/>
              <a:t>organizados</a:t>
            </a:r>
            <a:r>
              <a:rPr lang="en-US" dirty="0"/>
              <a:t> de forma </a:t>
            </a:r>
            <a:r>
              <a:rPr lang="en-US" dirty="0" err="1"/>
              <a:t>predefinida</a:t>
            </a:r>
            <a:r>
              <a:rPr lang="en-US" dirty="0"/>
              <a:t>. Ao </a:t>
            </a:r>
            <a:r>
              <a:rPr lang="en-US" dirty="0" err="1"/>
              <a:t>contrário</a:t>
            </a:r>
            <a:r>
              <a:rPr lang="en-US" dirty="0"/>
              <a:t> de dados </a:t>
            </a:r>
          </a:p>
          <a:p>
            <a:pPr>
              <a:buNone/>
            </a:pP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tradicionais</a:t>
            </a:r>
            <a:r>
              <a:rPr lang="en-US" dirty="0"/>
              <a:t> e </a:t>
            </a:r>
            <a:r>
              <a:rPr lang="en-US" dirty="0" err="1"/>
              <a:t>estruturados</a:t>
            </a:r>
            <a:r>
              <a:rPr lang="en-US" dirty="0"/>
              <a:t>, e</a:t>
            </a:r>
          </a:p>
          <a:p>
            <a:pPr>
              <a:buNone/>
            </a:pPr>
            <a:r>
              <a:rPr lang="en-US" dirty="0" err="1"/>
              <a:t>sse</a:t>
            </a:r>
            <a:r>
              <a:rPr lang="en-US" dirty="0"/>
              <a:t> </a:t>
            </a:r>
            <a:r>
              <a:rPr lang="en-US" dirty="0" err="1"/>
              <a:t>tipo</a:t>
            </a:r>
            <a:r>
              <a:rPr lang="en-US" dirty="0"/>
              <a:t> de dado é </a:t>
            </a:r>
            <a:r>
              <a:rPr lang="en-US" dirty="0" err="1"/>
              <a:t>composto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larga</a:t>
            </a:r>
            <a:r>
              <a:rPr lang="en-US" dirty="0"/>
              <a:t> </a:t>
            </a:r>
            <a:r>
              <a:rPr lang="en-US" dirty="0" err="1"/>
              <a:t>escala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texto</a:t>
            </a:r>
            <a:r>
              <a:rPr lang="en-US" dirty="0"/>
              <a:t>, </a:t>
            </a:r>
            <a:r>
              <a:rPr lang="en-US" dirty="0" err="1"/>
              <a:t>ao</a:t>
            </a:r>
            <a:r>
              <a:rPr lang="en-US" dirty="0"/>
              <a:t> </a:t>
            </a:r>
          </a:p>
          <a:p>
            <a:pPr>
              <a:buNone/>
            </a:pPr>
            <a:r>
              <a:rPr lang="en-US" dirty="0" err="1"/>
              <a:t>mesmo</a:t>
            </a:r>
            <a:r>
              <a:rPr lang="en-US" dirty="0"/>
              <a:t> tempo que </a:t>
            </a:r>
            <a:r>
              <a:rPr lang="en-US" dirty="0" err="1"/>
              <a:t>contém</a:t>
            </a:r>
            <a:r>
              <a:rPr lang="en-US" dirty="0"/>
              <a:t> dados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facilmente</a:t>
            </a:r>
            <a:r>
              <a:rPr lang="en-US" dirty="0"/>
              <a:t> </a:t>
            </a:r>
            <a:r>
              <a:rPr lang="en-US" dirty="0" err="1"/>
              <a:t>definidos</a:t>
            </a:r>
            <a:r>
              <a:rPr lang="en-US" dirty="0"/>
              <a:t>,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datas</a:t>
            </a:r>
            <a:r>
              <a:rPr lang="en-US" dirty="0"/>
              <a:t> 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dirty="0" err="1"/>
              <a:t>números</a:t>
            </a:r>
            <a:r>
              <a:rPr lang="en-US" dirty="0"/>
              <a:t> de </a:t>
            </a:r>
          </a:p>
          <a:p>
            <a:pPr>
              <a:buNone/>
            </a:pPr>
            <a:r>
              <a:rPr lang="en-US" dirty="0" err="1"/>
              <a:t>identificação</a:t>
            </a:r>
            <a:endParaRPr lang="en-US"/>
          </a:p>
          <a:p>
            <a:pPr>
              <a:buNone/>
            </a:pPr>
            <a:r>
              <a:rPr lang="en-US" dirty="0"/>
              <a:t>. </a:t>
            </a:r>
            <a:r>
              <a:rPr lang="en-US" dirty="0" err="1"/>
              <a:t>Exemplos</a:t>
            </a:r>
            <a:r>
              <a:rPr lang="en-US" dirty="0"/>
              <a:t> de </a:t>
            </a:r>
            <a:r>
              <a:rPr lang="en-US" dirty="0" err="1"/>
              <a:t>aplicativos</a:t>
            </a:r>
            <a:r>
              <a:rPr lang="en-US" dirty="0"/>
              <a:t> que </a:t>
            </a:r>
            <a:r>
              <a:rPr lang="en-US" dirty="0" err="1"/>
              <a:t>geram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tipo</a:t>
            </a:r>
            <a:r>
              <a:rPr lang="en-US" dirty="0"/>
              <a:t> de dado </a:t>
            </a:r>
            <a:r>
              <a:rPr lang="en-US" dirty="0" err="1"/>
              <a:t>incluem</a:t>
            </a:r>
            <a:r>
              <a:rPr lang="en-US" dirty="0"/>
              <a:t> as ferramentas de </a:t>
            </a:r>
          </a:p>
          <a:p>
            <a:pPr>
              <a:buNone/>
            </a:pPr>
            <a:r>
              <a:rPr lang="en-US" dirty="0" err="1"/>
              <a:t>acompanhamento</a:t>
            </a:r>
            <a:r>
              <a:rPr lang="en-US" dirty="0"/>
              <a:t> do </a:t>
            </a:r>
            <a:r>
              <a:rPr lang="en-US" dirty="0" err="1"/>
              <a:t>compor</a:t>
            </a:r>
            <a:endParaRPr lang="en-US" dirty="0"/>
          </a:p>
          <a:p>
            <a:pPr>
              <a:buNone/>
            </a:pPr>
            <a:r>
              <a:rPr lang="en-US" dirty="0" err="1"/>
              <a:t>tamento</a:t>
            </a:r>
            <a:r>
              <a:rPr lang="en-US" dirty="0"/>
              <a:t> do </a:t>
            </a:r>
            <a:r>
              <a:rPr lang="en-US" dirty="0" err="1"/>
              <a:t>cliente</a:t>
            </a:r>
            <a:r>
              <a:rPr lang="en-US" dirty="0"/>
              <a:t> que </a:t>
            </a:r>
            <a:r>
              <a:rPr lang="en-US" dirty="0" err="1"/>
              <a:t>você</a:t>
            </a:r>
            <a:r>
              <a:rPr lang="en-US" dirty="0"/>
              <a:t> </a:t>
            </a:r>
            <a:r>
              <a:rPr lang="en-US" dirty="0" err="1"/>
              <a:t>usa</a:t>
            </a:r>
            <a:r>
              <a:rPr lang="en-US" dirty="0"/>
              <a:t> para </a:t>
            </a:r>
            <a:r>
              <a:rPr lang="en-US" dirty="0" err="1"/>
              <a:t>ver</a:t>
            </a:r>
            <a:r>
              <a:rPr lang="en-US" dirty="0"/>
              <a:t> o que </a:t>
            </a:r>
          </a:p>
          <a:p>
            <a:pPr>
              <a:buNone/>
            </a:pPr>
            <a:r>
              <a:rPr lang="en-US" dirty="0" err="1"/>
              <a:t>os</a:t>
            </a:r>
            <a:endParaRPr lang="en-US"/>
          </a:p>
          <a:p>
            <a:pPr>
              <a:buNone/>
            </a:pPr>
            <a:r>
              <a:rPr lang="en-US" dirty="0" err="1"/>
              <a:t>clientes</a:t>
            </a:r>
            <a:r>
              <a:rPr lang="en-US" dirty="0"/>
              <a:t> </a:t>
            </a:r>
            <a:r>
              <a:rPr lang="en-US" dirty="0" err="1"/>
              <a:t>estão</a:t>
            </a:r>
            <a:r>
              <a:rPr lang="en-US" dirty="0"/>
              <a:t> </a:t>
            </a:r>
          </a:p>
          <a:p>
            <a:pPr>
              <a:buNone/>
            </a:pPr>
            <a:r>
              <a:rPr lang="en-US" dirty="0" err="1"/>
              <a:t>fazendo</a:t>
            </a:r>
            <a:r>
              <a:rPr lang="en-US" dirty="0"/>
              <a:t> </a:t>
            </a:r>
          </a:p>
          <a:p>
            <a:pPr>
              <a:buNone/>
            </a:pPr>
            <a:r>
              <a:rPr lang="en-US" dirty="0" err="1"/>
              <a:t>em</a:t>
            </a:r>
            <a:r>
              <a:rPr lang="en-US" dirty="0"/>
              <a:t> </a:t>
            </a:r>
          </a:p>
          <a:p>
            <a:pPr>
              <a:buNone/>
            </a:pPr>
            <a:r>
              <a:rPr lang="en-US" dirty="0"/>
              <a:t>u</a:t>
            </a:r>
          </a:p>
          <a:p>
            <a:pPr>
              <a:buNone/>
            </a:pPr>
            <a:r>
              <a:rPr lang="en-US" dirty="0"/>
              <a:t>m</a:t>
            </a:r>
          </a:p>
          <a:p>
            <a:pPr>
              <a:buNone/>
            </a:pPr>
            <a:r>
              <a:rPr lang="en-US" dirty="0"/>
              <a:t>site de </a:t>
            </a:r>
            <a:r>
              <a:rPr lang="en-US" dirty="0" err="1"/>
              <a:t>comércio</a:t>
            </a:r>
            <a:r>
              <a:rPr lang="en-US" dirty="0"/>
              <a:t> </a:t>
            </a:r>
            <a:r>
              <a:rPr lang="en-US" dirty="0" err="1"/>
              <a:t>eletrônico</a:t>
            </a:r>
            <a:r>
              <a:rPr lang="en-US" dirty="0"/>
              <a:t>, as </a:t>
            </a:r>
            <a:r>
              <a:rPr lang="en-US" dirty="0" err="1"/>
              <a:t>pilhas</a:t>
            </a:r>
            <a:r>
              <a:rPr lang="en-US" dirty="0"/>
              <a:t> de log e </a:t>
            </a:r>
            <a:r>
              <a:rPr lang="en-US" dirty="0" err="1"/>
              <a:t>arquivos</a:t>
            </a:r>
            <a:r>
              <a:rPr lang="en-US" dirty="0"/>
              <a:t> de </a:t>
            </a:r>
            <a:r>
              <a:rPr lang="en-US" dirty="0" err="1"/>
              <a:t>eventos</a:t>
            </a:r>
            <a:r>
              <a:rPr lang="en-US" dirty="0"/>
              <a:t> </a:t>
            </a:r>
            <a:r>
              <a:rPr lang="en-US" dirty="0" err="1"/>
              <a:t>gerados</a:t>
            </a:r>
            <a:r>
              <a:rPr lang="en-US" dirty="0"/>
              <a:t> a </a:t>
            </a:r>
          </a:p>
          <a:p>
            <a:pPr>
              <a:buNone/>
            </a:pPr>
            <a:r>
              <a:rPr lang="en-US" dirty="0" err="1"/>
              <a:t>partir</a:t>
            </a:r>
            <a:r>
              <a:rPr lang="en-US" dirty="0"/>
              <a:t> de </a:t>
            </a:r>
            <a:r>
              <a:rPr lang="en-US" dirty="0" err="1"/>
              <a:t>alguns</a:t>
            </a:r>
            <a:r>
              <a:rPr lang="en-US" dirty="0"/>
              <a:t> </a:t>
            </a:r>
            <a:r>
              <a:rPr lang="en-US" dirty="0" err="1"/>
              <a:t>dispositivos</a:t>
            </a:r>
            <a:r>
              <a:rPr lang="en-US" dirty="0"/>
              <a:t> </a:t>
            </a:r>
            <a:r>
              <a:rPr lang="en-US" dirty="0" err="1"/>
              <a:t>inteligentes</a:t>
            </a:r>
            <a:r>
              <a:rPr lang="en-US" dirty="0"/>
              <a:t> (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alarmes</a:t>
            </a:r>
            <a:r>
              <a:rPr lang="en-US" dirty="0"/>
              <a:t> e smart </a:t>
            </a:r>
            <a:r>
              <a:rPr lang="en-US" dirty="0" err="1"/>
              <a:t>sensores</a:t>
            </a:r>
            <a:r>
              <a:rPr lang="en-US" dirty="0"/>
              <a:t>) e ferramentas de </a:t>
            </a:r>
          </a:p>
          <a:p>
            <a:pPr>
              <a:buNone/>
            </a:pPr>
            <a:r>
              <a:rPr lang="en-US" dirty="0" err="1"/>
              <a:t>rastrea</a:t>
            </a:r>
          </a:p>
          <a:p>
            <a:pPr>
              <a:buNone/>
            </a:pPr>
            <a:r>
              <a:rPr lang="en-US" dirty="0"/>
              <a:t>mento de redes </a:t>
            </a:r>
            <a:r>
              <a:rPr lang="en-US" dirty="0" err="1"/>
              <a:t>sociais</a:t>
            </a:r>
            <a:r>
              <a:rPr lang="en-US" dirty="0"/>
              <a:t> de </a:t>
            </a:r>
            <a:r>
              <a:rPr lang="en-US" dirty="0" err="1"/>
              <a:t>larga</a:t>
            </a:r>
            <a:r>
              <a:rPr lang="en-US" dirty="0"/>
              <a:t> </a:t>
            </a:r>
            <a:r>
              <a:rPr lang="en-US" dirty="0" err="1"/>
              <a:t>escala</a:t>
            </a:r>
            <a:r>
              <a:rPr lang="en-US" dirty="0"/>
              <a:t>.</a:t>
            </a:r>
          </a:p>
          <a:p>
            <a:pPr>
              <a:buNone/>
            </a:pPr>
            <a:r>
              <a:rPr lang="en-US" dirty="0"/>
              <a:t>As </a:t>
            </a:r>
            <a:r>
              <a:rPr lang="en-US" dirty="0" err="1"/>
              <a:t>empresas</a:t>
            </a:r>
            <a:r>
              <a:rPr lang="en-US" dirty="0"/>
              <a:t> que </a:t>
            </a:r>
            <a:r>
              <a:rPr lang="en-US" dirty="0" err="1"/>
              <a:t>estão</a:t>
            </a:r>
            <a:r>
              <a:rPr lang="en-US" dirty="0"/>
              <a:t> </a:t>
            </a:r>
            <a:r>
              <a:rPr lang="en-US" dirty="0" err="1"/>
              <a:t>implantando</a:t>
            </a:r>
            <a:r>
              <a:rPr lang="en-US" dirty="0"/>
              <a:t> </a:t>
            </a:r>
            <a:r>
              <a:rPr lang="en-US" dirty="0" err="1"/>
              <a:t>essas</a:t>
            </a:r>
            <a:r>
              <a:rPr lang="en-US" dirty="0"/>
              <a:t> ferramentas </a:t>
            </a:r>
            <a:r>
              <a:rPr lang="en-US" dirty="0" err="1"/>
              <a:t>estão</a:t>
            </a:r>
            <a:r>
              <a:rPr lang="en-US" dirty="0"/>
              <a:t> </a:t>
            </a:r>
            <a:r>
              <a:rPr lang="en-US" dirty="0" err="1"/>
              <a:t>sendo</a:t>
            </a:r>
            <a:r>
              <a:rPr lang="en-US" dirty="0"/>
              <a:t> </a:t>
            </a:r>
            <a:r>
              <a:rPr lang="en-US" dirty="0" err="1"/>
              <a:t>desafiadas</a:t>
            </a:r>
            <a:r>
              <a:rPr lang="en-US" dirty="0"/>
              <a:t>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só</a:t>
            </a:r>
            <a:r>
              <a:rPr lang="en-US" dirty="0"/>
              <a:t> </a:t>
            </a:r>
          </a:p>
          <a:p>
            <a:pPr>
              <a:buNone/>
            </a:pPr>
            <a:r>
              <a:rPr lang="en-US" dirty="0" err="1"/>
              <a:t>por</a:t>
            </a:r>
            <a:r>
              <a:rPr lang="en-US" dirty="0"/>
              <a:t> um </a:t>
            </a:r>
            <a:r>
              <a:rPr lang="en-US" dirty="0" err="1"/>
              <a:t>dilúvio</a:t>
            </a:r>
            <a:r>
              <a:rPr lang="en-US" dirty="0"/>
              <a:t> </a:t>
            </a:r>
            <a:r>
              <a:rPr lang="en-US" dirty="0" err="1"/>
              <a:t>súbito</a:t>
            </a:r>
            <a:r>
              <a:rPr lang="en-US" dirty="0"/>
              <a:t> de dados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estruturados</a:t>
            </a:r>
            <a:r>
              <a:rPr lang="en-US" dirty="0"/>
              <a:t> que </a:t>
            </a:r>
            <a:r>
              <a:rPr lang="en-US" dirty="0" err="1"/>
              <a:t>reduzem</a:t>
            </a:r>
            <a:r>
              <a:rPr lang="en-US" dirty="0"/>
              <a:t> </a:t>
            </a:r>
            <a:r>
              <a:rPr lang="en-US" dirty="0" err="1"/>
              <a:t>rapidamente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recursos</a:t>
            </a:r>
            <a:r>
              <a:rPr lang="en-US" dirty="0"/>
              <a:t> de </a:t>
            </a:r>
          </a:p>
          <a:p>
            <a:pPr>
              <a:buNone/>
            </a:pPr>
            <a:r>
              <a:rPr lang="en-US" dirty="0" err="1"/>
              <a:t>armazenamento</a:t>
            </a:r>
            <a:r>
              <a:rPr lang="en-US" dirty="0"/>
              <a:t>, mas, </a:t>
            </a:r>
            <a:r>
              <a:rPr lang="en-US" dirty="0" err="1"/>
              <a:t>ainda</a:t>
            </a:r>
            <a:r>
              <a:rPr lang="en-US" dirty="0"/>
              <a:t>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importante</a:t>
            </a:r>
            <a:r>
              <a:rPr lang="en-US" dirty="0"/>
              <a:t>, </a:t>
            </a:r>
            <a:r>
              <a:rPr lang="en-US" dirty="0" err="1"/>
              <a:t>est</a:t>
            </a:r>
            <a:endParaRPr lang="en-US" dirty="0"/>
          </a:p>
          <a:p>
            <a:pPr>
              <a:buNone/>
            </a:pPr>
            <a:r>
              <a:rPr lang="en-US" dirty="0" err="1"/>
              <a:t>ão</a:t>
            </a:r>
            <a:r>
              <a:rPr lang="en-US" dirty="0"/>
              <a:t> </a:t>
            </a:r>
            <a:r>
              <a:rPr lang="en-US" dirty="0" err="1"/>
              <a:t>encontrando</a:t>
            </a:r>
            <a:r>
              <a:rPr lang="en-US" dirty="0"/>
              <a:t> </a:t>
            </a:r>
            <a:r>
              <a:rPr lang="en-US" dirty="0" err="1"/>
              <a:t>dificuldades</a:t>
            </a:r>
            <a:r>
              <a:rPr lang="en-US" dirty="0"/>
              <a:t> para </a:t>
            </a:r>
            <a:r>
              <a:rPr lang="en-US" dirty="0" err="1"/>
              <a:t>consultar</a:t>
            </a:r>
            <a:r>
              <a:rPr lang="en-US" dirty="0"/>
              <a:t> </a:t>
            </a:r>
          </a:p>
          <a:p>
            <a:pPr>
              <a:buNone/>
            </a:pPr>
            <a:r>
              <a:rPr lang="en-US" dirty="0" err="1"/>
              <a:t>esta</a:t>
            </a:r>
            <a:r>
              <a:rPr lang="en-US" dirty="0"/>
              <a:t> nova </a:t>
            </a:r>
            <a:r>
              <a:rPr lang="en-US" dirty="0" err="1"/>
              <a:t>informação</a:t>
            </a:r>
            <a:r>
              <a:rPr lang="en-US" dirty="0"/>
              <a:t>. As ferramentas </a:t>
            </a:r>
            <a:r>
              <a:rPr lang="en-US" dirty="0" err="1"/>
              <a:t>tradicionais</a:t>
            </a:r>
            <a:r>
              <a:rPr lang="en-US" dirty="0"/>
              <a:t> de </a:t>
            </a:r>
            <a:r>
              <a:rPr lang="en-US" dirty="0" err="1"/>
              <a:t>armazenamento</a:t>
            </a:r>
            <a:r>
              <a:rPr lang="en-US" dirty="0"/>
              <a:t> de dados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foram</a:t>
            </a:r>
            <a:r>
              <a:rPr lang="en-US" dirty="0"/>
              <a:t> </a:t>
            </a:r>
          </a:p>
          <a:p>
            <a:pPr>
              <a:buNone/>
            </a:pPr>
            <a:r>
              <a:rPr lang="en-US" dirty="0" err="1"/>
              <a:t>projetadas</a:t>
            </a:r>
            <a:r>
              <a:rPr lang="en-US" dirty="0"/>
              <a:t> para </a:t>
            </a:r>
            <a:r>
              <a:rPr lang="en-US" dirty="0" err="1"/>
              <a:t>gerenciar</a:t>
            </a:r>
            <a:r>
              <a:rPr lang="en-US" dirty="0"/>
              <a:t> 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dirty="0" err="1"/>
              <a:t>consultar</a:t>
            </a:r>
            <a:r>
              <a:rPr lang="en-US" dirty="0"/>
              <a:t> dados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estruturados</a:t>
            </a:r>
            <a:r>
              <a:rPr lang="en-US" dirty="0"/>
              <a:t> (Bancos de dados </a:t>
            </a:r>
            <a:r>
              <a:rPr lang="en-US" dirty="0" err="1"/>
              <a:t>relacionais</a:t>
            </a:r>
            <a:r>
              <a:rPr lang="en-US" dirty="0"/>
              <a:t> e </a:t>
            </a:r>
          </a:p>
          <a:p>
            <a:pPr>
              <a:buNone/>
            </a:pPr>
            <a:r>
              <a:rPr lang="en-US" dirty="0"/>
              <a:t>Data Warehouses </a:t>
            </a:r>
            <a:r>
              <a:rPr lang="en-US" dirty="0" err="1"/>
              <a:t>tradicionais</a:t>
            </a:r>
            <a:r>
              <a:rPr lang="en-US" dirty="0"/>
              <a:t>). Nov</a:t>
            </a:r>
          </a:p>
          <a:p>
            <a:pPr>
              <a:buNone/>
            </a:pPr>
            <a:r>
              <a:rPr lang="en-US" dirty="0"/>
              <a:t>as </a:t>
            </a:r>
            <a:r>
              <a:rPr lang="en-US" dirty="0" err="1"/>
              <a:t>inovações</a:t>
            </a:r>
            <a:r>
              <a:rPr lang="en-US" dirty="0"/>
              <a:t> de </a:t>
            </a:r>
            <a:r>
              <a:rPr lang="en-US" dirty="0" err="1"/>
              <a:t>armazenamento</a:t>
            </a:r>
            <a:r>
              <a:rPr lang="en-US" dirty="0"/>
              <a:t> de dados,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Data </a:t>
            </a:r>
          </a:p>
          <a:p>
            <a:pPr>
              <a:buNone/>
            </a:pPr>
            <a:r>
              <a:rPr lang="en-US" dirty="0"/>
              <a:t>Lakes, </a:t>
            </a:r>
            <a:r>
              <a:rPr lang="en-US" dirty="0" err="1"/>
              <a:t>estão</a:t>
            </a:r>
            <a:r>
              <a:rPr lang="en-US" dirty="0"/>
              <a:t> </a:t>
            </a:r>
            <a:r>
              <a:rPr lang="en-US" dirty="0" err="1"/>
              <a:t>emergindo</a:t>
            </a:r>
            <a:r>
              <a:rPr lang="en-US" dirty="0"/>
              <a:t> para resolver </a:t>
            </a:r>
            <a:r>
              <a:rPr lang="en-US" dirty="0" err="1"/>
              <a:t>essa</a:t>
            </a:r>
            <a:r>
              <a:rPr lang="en-US" dirty="0"/>
              <a:t> </a:t>
            </a:r>
            <a:r>
              <a:rPr lang="en-US" dirty="0" err="1"/>
              <a:t>necessidade</a:t>
            </a:r>
            <a:r>
              <a:rPr lang="en-US" dirty="0"/>
              <a:t>, mas as </a:t>
            </a:r>
            <a:r>
              <a:rPr lang="en-US" dirty="0" err="1"/>
              <a:t>organizações</a:t>
            </a:r>
            <a:r>
              <a:rPr lang="en-US" dirty="0"/>
              <a:t> que </a:t>
            </a:r>
            <a:r>
              <a:rPr lang="en-US" dirty="0" err="1"/>
              <a:t>ainda</a:t>
            </a:r>
            <a:r>
              <a:rPr lang="en-US" dirty="0"/>
              <a:t> </a:t>
            </a:r>
          </a:p>
          <a:p>
            <a:pPr>
              <a:buNone/>
            </a:pPr>
            <a:r>
              <a:rPr lang="en-US" dirty="0" err="1"/>
              <a:t>dependem</a:t>
            </a:r>
            <a:r>
              <a:rPr lang="en-US" dirty="0"/>
              <a:t> </a:t>
            </a:r>
            <a:r>
              <a:rPr lang="en-US" dirty="0" err="1"/>
              <a:t>exclusivamente</a:t>
            </a:r>
            <a:r>
              <a:rPr lang="en-US" dirty="0"/>
              <a:t> de ferramentas </a:t>
            </a:r>
            <a:r>
              <a:rPr lang="en-US" dirty="0" err="1"/>
              <a:t>tradicionais</a:t>
            </a:r>
            <a:r>
              <a:rPr lang="en-US" dirty="0"/>
              <a:t> </a:t>
            </a:r>
            <a:r>
              <a:rPr lang="en-US" dirty="0" err="1"/>
              <a:t>ao</a:t>
            </a:r>
            <a:r>
              <a:rPr lang="en-US" dirty="0"/>
              <a:t> </a:t>
            </a:r>
            <a:r>
              <a:rPr lang="en-US" dirty="0" err="1"/>
              <a:t>implantar</a:t>
            </a:r>
            <a:r>
              <a:rPr lang="en-US" dirty="0"/>
              <a:t> </a:t>
            </a:r>
            <a:r>
              <a:rPr lang="en-US" dirty="0" err="1"/>
              <a:t>aplicativos</a:t>
            </a:r>
            <a:r>
              <a:rPr lang="en-US" dirty="0"/>
              <a:t> que </a:t>
            </a:r>
            <a:r>
              <a:rPr lang="en-US" dirty="0" err="1"/>
              <a:t>geram</a:t>
            </a:r>
            <a:r>
              <a:rPr lang="en-US" dirty="0"/>
              <a:t> </a:t>
            </a:r>
          </a:p>
          <a:p>
            <a:pPr>
              <a:buNone/>
            </a:pPr>
            <a:r>
              <a:rPr lang="en-US" dirty="0"/>
              <a:t>dados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estruturados</a:t>
            </a:r>
            <a:r>
              <a:rPr lang="en-US" dirty="0"/>
              <a:t> </a:t>
            </a:r>
            <a:r>
              <a:rPr lang="en-US" dirty="0" err="1"/>
              <a:t>geralmen</a:t>
            </a:r>
            <a:endParaRPr lang="en-US" dirty="0"/>
          </a:p>
          <a:p>
            <a:pPr>
              <a:buNone/>
            </a:pPr>
            <a:r>
              <a:rPr lang="en-US" dirty="0" err="1"/>
              <a:t>te</a:t>
            </a:r>
            <a:r>
              <a:rPr lang="en-US" dirty="0"/>
              <a:t> se </a:t>
            </a:r>
            <a:r>
              <a:rPr lang="en-US" dirty="0" err="1"/>
              <a:t>encontram</a:t>
            </a:r>
            <a:r>
              <a:rPr lang="en-US" dirty="0"/>
              <a:t> </a:t>
            </a:r>
            <a:r>
              <a:rPr lang="en-US" dirty="0" err="1"/>
              <a:t>sentadas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montanhas</a:t>
            </a:r>
            <a:r>
              <a:rPr lang="en-US" dirty="0"/>
              <a:t> de dados que </a:t>
            </a:r>
            <a:r>
              <a:rPr lang="en-US" dirty="0" err="1"/>
              <a:t>não</a:t>
            </a:r>
            <a:r>
              <a:rPr lang="en-US" dirty="0"/>
              <a:t> </a:t>
            </a:r>
          </a:p>
          <a:p>
            <a:pPr>
              <a:buNone/>
            </a:pPr>
            <a:r>
              <a:rPr lang="en-US" dirty="0" err="1"/>
              <a:t>sabem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usar.</a:t>
            </a:r>
          </a:p>
          <a:p>
            <a:pPr>
              <a:buNone/>
            </a:pPr>
            <a:r>
              <a:rPr lang="en-US" dirty="0"/>
              <a:t>Um dos </a:t>
            </a:r>
            <a:r>
              <a:rPr lang="en-US" dirty="0" err="1"/>
              <a:t>principais</a:t>
            </a:r>
            <a:r>
              <a:rPr lang="en-US" dirty="0"/>
              <a:t> </a:t>
            </a:r>
            <a:r>
              <a:rPr lang="en-US" dirty="0" err="1"/>
              <a:t>produtos</a:t>
            </a:r>
            <a:r>
              <a:rPr lang="en-US" dirty="0"/>
              <a:t> </a:t>
            </a:r>
            <a:r>
              <a:rPr lang="en-US" dirty="0" err="1"/>
              <a:t>atualmente</a:t>
            </a:r>
            <a:r>
              <a:rPr lang="en-US" dirty="0"/>
              <a:t> para </a:t>
            </a:r>
            <a:r>
              <a:rPr lang="en-US" dirty="0" err="1"/>
              <a:t>armazenar</a:t>
            </a:r>
            <a:r>
              <a:rPr lang="en-US" dirty="0"/>
              <a:t> e </a:t>
            </a:r>
            <a:r>
              <a:rPr lang="en-US" dirty="0" err="1"/>
              <a:t>processar</a:t>
            </a:r>
            <a:r>
              <a:rPr lang="en-US" dirty="0"/>
              <a:t> Big Data, é o Apache </a:t>
            </a:r>
          </a:p>
          <a:p>
            <a:pPr>
              <a:buNone/>
            </a:pPr>
            <a:r>
              <a:rPr lang="en-US" dirty="0"/>
              <a:t>Hadoop, que é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estrutura</a:t>
            </a:r>
            <a:r>
              <a:rPr lang="en-US" dirty="0"/>
              <a:t> de software de </a:t>
            </a:r>
            <a:r>
              <a:rPr lang="en-US" dirty="0" err="1"/>
              <a:t>código</a:t>
            </a:r>
            <a:r>
              <a:rPr lang="en-US" dirty="0"/>
              <a:t> </a:t>
            </a:r>
            <a:r>
              <a:rPr lang="en-US" dirty="0" err="1"/>
              <a:t>aberto</a:t>
            </a:r>
            <a:r>
              <a:rPr lang="en-US" dirty="0"/>
              <a:t> que </a:t>
            </a:r>
            <a:r>
              <a:rPr lang="en-US" dirty="0" err="1"/>
              <a:t>foi</a:t>
            </a:r>
            <a:r>
              <a:rPr lang="en-US" dirty="0"/>
              <a:t> </a:t>
            </a:r>
            <a:r>
              <a:rPr lang="en-US" dirty="0" err="1"/>
              <a:t>projetado</a:t>
            </a:r>
            <a:r>
              <a:rPr lang="en-US" dirty="0"/>
              <a:t> </a:t>
            </a:r>
            <a:r>
              <a:rPr lang="en-US" dirty="0" err="1"/>
              <a:t>especificamente</a:t>
            </a:r>
            <a:r>
              <a:rPr lang="en-US" dirty="0"/>
              <a:t> </a:t>
            </a:r>
          </a:p>
          <a:p>
            <a:pPr>
              <a:buNone/>
            </a:pPr>
            <a:r>
              <a:rPr lang="en-US" dirty="0"/>
              <a:t>para p</a:t>
            </a:r>
          </a:p>
          <a:p>
            <a:pPr>
              <a:buNone/>
            </a:pPr>
            <a:r>
              <a:rPr lang="en-US" dirty="0" err="1"/>
              <a:t>esquisar</a:t>
            </a:r>
            <a:r>
              <a:rPr lang="en-US" dirty="0"/>
              <a:t> </a:t>
            </a:r>
            <a:r>
              <a:rPr lang="en-US" dirty="0" err="1"/>
              <a:t>grandes</a:t>
            </a:r>
            <a:r>
              <a:rPr lang="en-US" dirty="0"/>
              <a:t> conjuntos de dados </a:t>
            </a:r>
            <a:r>
              <a:rPr lang="en-US" dirty="0" err="1"/>
              <a:t>armazenados</a:t>
            </a:r>
            <a:r>
              <a:rPr lang="en-US" dirty="0"/>
              <a:t> de forma </a:t>
            </a:r>
            <a:r>
              <a:rPr lang="en-US" dirty="0" err="1"/>
              <a:t>distribuída</a:t>
            </a:r>
            <a:r>
              <a:rPr lang="en-US" dirty="0"/>
              <a:t> (o que </a:t>
            </a:r>
            <a:r>
              <a:rPr lang="en-US" dirty="0" err="1"/>
              <a:t>significa</a:t>
            </a:r>
            <a:r>
              <a:rPr lang="en-US" dirty="0"/>
              <a:t>: </a:t>
            </a:r>
          </a:p>
          <a:p>
            <a:pPr>
              <a:buNone/>
            </a:pPr>
            <a:r>
              <a:rPr lang="en-US" dirty="0"/>
              <a:t>no </a:t>
            </a:r>
            <a:r>
              <a:rPr lang="en-US" dirty="0" err="1"/>
              <a:t>seu</a:t>
            </a:r>
            <a:r>
              <a:rPr lang="en-US" dirty="0"/>
              <a:t> data center,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nuvem</a:t>
            </a:r>
            <a:r>
              <a:rPr lang="en-US" dirty="0"/>
              <a:t> 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ambos).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só</a:t>
            </a:r>
            <a:r>
              <a:rPr lang="en-US" dirty="0"/>
              <a:t> o Hadoop </a:t>
            </a:r>
            <a:r>
              <a:rPr lang="en-US" dirty="0" err="1"/>
              <a:t>permite</a:t>
            </a:r>
            <a:r>
              <a:rPr lang="en-US" dirty="0"/>
              <a:t> que </a:t>
            </a:r>
            <a:r>
              <a:rPr lang="en-US" dirty="0" err="1"/>
              <a:t>você</a:t>
            </a:r>
            <a:r>
              <a:rPr lang="en-US" dirty="0"/>
              <a:t> </a:t>
            </a:r>
            <a:r>
              <a:rPr lang="en-US" dirty="0" err="1"/>
              <a:t>pesquise</a:t>
            </a:r>
            <a:r>
              <a:rPr lang="en-US" dirty="0"/>
              <a:t> Big </a:t>
            </a:r>
          </a:p>
          <a:p>
            <a:pPr>
              <a:buNone/>
            </a:pPr>
            <a:r>
              <a:rPr lang="en-US" dirty="0"/>
              <a:t>Data, </a:t>
            </a:r>
            <a:r>
              <a:rPr lang="en-US" dirty="0" err="1"/>
              <a:t>ele</a:t>
            </a:r>
            <a:r>
              <a:rPr lang="en-US" dirty="0"/>
              <a:t> </a:t>
            </a:r>
            <a:r>
              <a:rPr lang="en-US" dirty="0" err="1"/>
              <a:t>permite</a:t>
            </a:r>
            <a:r>
              <a:rPr lang="en-US" dirty="0"/>
              <a:t> que </a:t>
            </a:r>
            <a:r>
              <a:rPr lang="en-US" dirty="0" err="1"/>
              <a:t>você</a:t>
            </a:r>
            <a:r>
              <a:rPr lang="en-US" dirty="0"/>
              <a:t> </a:t>
            </a:r>
            <a:r>
              <a:rPr lang="en-US" dirty="0" err="1"/>
              <a:t>consulte</a:t>
            </a:r>
            <a:r>
              <a:rPr lang="en-US" dirty="0"/>
              <a:t> </a:t>
            </a:r>
            <a:r>
              <a:rPr lang="en-US" dirty="0" err="1"/>
              <a:t>simultaneamente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dados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estruturados</a:t>
            </a:r>
            <a:r>
              <a:rPr lang="en-US" dirty="0"/>
              <a:t> e </a:t>
            </a:r>
          </a:p>
          <a:p>
            <a:pPr>
              <a:buNone/>
            </a:pPr>
            <a:r>
              <a:rPr lang="en-US" dirty="0" err="1"/>
              <a:t>estruturados</a:t>
            </a:r>
            <a:r>
              <a:rPr lang="en-US" dirty="0"/>
              <a:t>. </a:t>
            </a:r>
          </a:p>
          <a:p>
            <a:pPr>
              <a:buNone/>
            </a:pP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outras</a:t>
            </a:r>
            <a:r>
              <a:rPr lang="en-US" dirty="0"/>
              <a:t> </a:t>
            </a:r>
            <a:r>
              <a:rPr lang="en-US" dirty="0" err="1"/>
              <a:t>palavras</a:t>
            </a:r>
            <a:r>
              <a:rPr lang="en-US" dirty="0"/>
              <a:t>, se </a:t>
            </a:r>
            <a:r>
              <a:rPr lang="en-US" dirty="0" err="1"/>
              <a:t>você</a:t>
            </a:r>
            <a:r>
              <a:rPr lang="en-US" dirty="0"/>
              <a:t> </a:t>
            </a:r>
            <a:r>
              <a:rPr lang="en-US" dirty="0" err="1"/>
              <a:t>deseja</a:t>
            </a:r>
            <a:r>
              <a:rPr lang="en-US" dirty="0"/>
              <a:t> </a:t>
            </a:r>
            <a:r>
              <a:rPr lang="en-US" dirty="0" err="1"/>
              <a:t>consultar</a:t>
            </a:r>
            <a:r>
              <a:rPr lang="en-US" dirty="0"/>
              <a:t> </a:t>
            </a:r>
            <a:r>
              <a:rPr lang="en-US" dirty="0" err="1"/>
              <a:t>todos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dados da </a:t>
            </a:r>
            <a:r>
              <a:rPr lang="en-US" dirty="0" err="1"/>
              <a:t>sua</a:t>
            </a:r>
            <a:r>
              <a:rPr lang="en-US" dirty="0"/>
              <a:t> </a:t>
            </a:r>
            <a:r>
              <a:rPr lang="en-US" dirty="0" err="1"/>
              <a:t>empresa</a:t>
            </a:r>
            <a:r>
              <a:rPr lang="en-US" dirty="0"/>
              <a:t> para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visão</a:t>
            </a:r>
            <a:r>
              <a:rPr lang="en-US" dirty="0"/>
              <a:t> </a:t>
            </a:r>
          </a:p>
          <a:p>
            <a:pPr>
              <a:buNone/>
            </a:pPr>
            <a:r>
              <a:rPr lang="en-US" dirty="0" err="1"/>
              <a:t>máxima</a:t>
            </a:r>
            <a:r>
              <a:rPr lang="en-US" dirty="0"/>
              <a:t>, </a:t>
            </a:r>
            <a:r>
              <a:rPr lang="en-US" dirty="0" err="1"/>
              <a:t>então</a:t>
            </a:r>
            <a:r>
              <a:rPr lang="en-US" dirty="0"/>
              <a:t> o Hadoop é o que </a:t>
            </a:r>
            <a:r>
              <a:rPr lang="en-US" dirty="0" err="1"/>
              <a:t>você</a:t>
            </a:r>
            <a:r>
              <a:rPr lang="en-US" dirty="0"/>
              <a:t> </a:t>
            </a:r>
            <a:r>
              <a:rPr lang="en-US" dirty="0" err="1"/>
              <a:t>precisa</a:t>
            </a:r>
            <a:r>
              <a:rPr lang="en-US" dirty="0"/>
              <a:t>. O Microsoft Power BI </a:t>
            </a:r>
            <a:r>
              <a:rPr lang="en-US" dirty="0" err="1"/>
              <a:t>oferece</a:t>
            </a:r>
            <a:r>
              <a:rPr lang="en-US" dirty="0"/>
              <a:t> </a:t>
            </a:r>
            <a:r>
              <a:rPr lang="en-US" dirty="0" err="1"/>
              <a:t>suporte</a:t>
            </a:r>
            <a:r>
              <a:rPr lang="en-US" dirty="0"/>
              <a:t> </a:t>
            </a:r>
            <a:r>
              <a:rPr lang="en-US" dirty="0" err="1"/>
              <a:t>ao</a:t>
            </a:r>
            <a:r>
              <a:rPr lang="en-US" dirty="0"/>
              <a:t> </a:t>
            </a:r>
          </a:p>
          <a:p>
            <a:pPr>
              <a:buNone/>
            </a:pPr>
            <a:r>
              <a:rPr lang="en-US" dirty="0"/>
              <a:t>HDInsight, o Hadoop no </a:t>
            </a:r>
            <a:r>
              <a:rPr lang="en-US" dirty="0" err="1"/>
              <a:t>ambiente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nuvem</a:t>
            </a:r>
            <a:r>
              <a:rPr lang="en-US" dirty="0"/>
              <a:t> da Microsoft. </a:t>
            </a:r>
          </a:p>
          <a:p>
            <a:pPr>
              <a:buNone/>
            </a:pPr>
            <a:r>
              <a:rPr lang="en-US" dirty="0"/>
              <a:t>Data Science Academy </a:t>
            </a:r>
            <a:r>
              <a:rPr lang="en-US" dirty="0">
                <a:hlinkClick r:id="rId3"/>
              </a:rPr>
              <a:t>julianazanelatto@gmail.com</a:t>
            </a:r>
            <a:r>
              <a:rPr lang="en-US" dirty="0"/>
              <a:t> 617042b7e32fc31e786c3c87</a:t>
            </a:r>
          </a:p>
          <a:p>
            <a:pPr>
              <a:buNone/>
            </a:pP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952442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16295da5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g116295da5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212051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16295da5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g116295da5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US" dirty="0"/>
              <a:t>O Microsoft Power BI </a:t>
            </a:r>
            <a:r>
              <a:rPr lang="en-US" dirty="0" err="1"/>
              <a:t>oferece</a:t>
            </a:r>
            <a:r>
              <a:rPr lang="en-US" dirty="0"/>
              <a:t> </a:t>
            </a:r>
            <a:r>
              <a:rPr lang="en-US" dirty="0" err="1"/>
              <a:t>suporte</a:t>
            </a:r>
            <a:r>
              <a:rPr lang="en-US" dirty="0"/>
              <a:t> </a:t>
            </a:r>
            <a:r>
              <a:rPr lang="en-US" dirty="0" err="1"/>
              <a:t>ao</a:t>
            </a:r>
            <a:r>
              <a:rPr lang="en-US" dirty="0"/>
              <a:t> HDInsight, o Hadoop no </a:t>
            </a:r>
            <a:r>
              <a:rPr lang="en-US" dirty="0" err="1"/>
              <a:t>ambiente</a:t>
            </a:r>
            <a:r>
              <a:rPr lang="en-US" dirty="0"/>
              <a:t> </a:t>
            </a:r>
            <a:r>
              <a:rPr lang="en-US" dirty="0" err="1"/>
              <a:t>em</a:t>
            </a:r>
            <a:r>
              <a:rPr lang="en-US" dirty="0"/>
              <a:t> </a:t>
            </a:r>
            <a:r>
              <a:rPr lang="en-US" dirty="0" err="1"/>
              <a:t>nuvem</a:t>
            </a:r>
            <a:r>
              <a:rPr lang="en-US" dirty="0"/>
              <a:t> da Microsoft.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US" dirty="0"/>
              <a:t>Dados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organizados</a:t>
            </a:r>
            <a:r>
              <a:rPr lang="en-US" dirty="0"/>
              <a:t> </a:t>
            </a:r>
            <a:r>
              <a:rPr lang="en-US" dirty="0" err="1"/>
              <a:t>ao</a:t>
            </a:r>
            <a:r>
              <a:rPr lang="en-US" dirty="0"/>
              <a:t> </a:t>
            </a:r>
            <a:r>
              <a:rPr lang="en-US" dirty="0" err="1"/>
              <a:t>contrário</a:t>
            </a:r>
            <a:r>
              <a:rPr lang="en-US" dirty="0"/>
              <a:t> de dados </a:t>
            </a:r>
            <a:r>
              <a:rPr lang="en-US" dirty="0" err="1"/>
              <a:t>tradicionais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bancos</a:t>
            </a:r>
            <a:r>
              <a:rPr lang="en-US" dirty="0"/>
              <a:t> </a:t>
            </a:r>
            <a:r>
              <a:rPr lang="en-US" dirty="0" err="1"/>
              <a:t>relacionais</a:t>
            </a:r>
            <a:r>
              <a:rPr lang="en-US" dirty="0"/>
              <a:t> e data warehouses.</a:t>
            </a:r>
            <a:endParaRPr lang="en-US"/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US" dirty="0"/>
              <a:t>Sistemas </a:t>
            </a:r>
            <a:r>
              <a:rPr lang="en-US" dirty="0" err="1"/>
              <a:t>como</a:t>
            </a:r>
            <a:r>
              <a:rPr lang="en-US" dirty="0"/>
              <a:t> data lakes </a:t>
            </a:r>
            <a:r>
              <a:rPr lang="en-US" dirty="0" err="1"/>
              <a:t>surgiram</a:t>
            </a:r>
            <a:r>
              <a:rPr lang="en-US" dirty="0"/>
              <a:t> para </a:t>
            </a:r>
            <a:r>
              <a:rPr lang="en-US" dirty="0" err="1"/>
              <a:t>preencher</a:t>
            </a:r>
            <a:r>
              <a:rPr lang="en-US" dirty="0"/>
              <a:t> </a:t>
            </a:r>
            <a:r>
              <a:rPr lang="en-US" dirty="0" err="1"/>
              <a:t>essa</a:t>
            </a:r>
            <a:r>
              <a:rPr lang="en-US" dirty="0"/>
              <a:t> lacuna. Com relação a dados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estruturados</a:t>
            </a:r>
            <a:r>
              <a:rPr lang="en-US" dirty="0"/>
              <a:t> de </a:t>
            </a:r>
            <a:r>
              <a:rPr lang="en-US" dirty="0" err="1"/>
              <a:t>fontes</a:t>
            </a:r>
            <a:r>
              <a:rPr lang="en-US" dirty="0"/>
              <a:t> </a:t>
            </a:r>
            <a:r>
              <a:rPr lang="en-US" dirty="0" err="1"/>
              <a:t>heterogenas</a:t>
            </a:r>
            <a:r>
              <a:rPr lang="en-US" dirty="0"/>
              <a:t>.</a:t>
            </a:r>
          </a:p>
          <a:p>
            <a:pPr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Ex de dados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estruturados</a:t>
            </a:r>
            <a:r>
              <a:rPr lang="en-US" dirty="0"/>
              <a:t>: </a:t>
            </a:r>
            <a:r>
              <a:rPr lang="en-US" dirty="0" err="1"/>
              <a:t>incluem</a:t>
            </a:r>
            <a:r>
              <a:rPr lang="en-US" dirty="0"/>
              <a:t> as ferramentas de </a:t>
            </a:r>
            <a:r>
              <a:rPr lang="en-US" dirty="0" err="1"/>
              <a:t>acompanhamento</a:t>
            </a:r>
            <a:r>
              <a:rPr lang="en-US" dirty="0"/>
              <a:t> do </a:t>
            </a:r>
            <a:r>
              <a:rPr lang="en-US" dirty="0" err="1"/>
              <a:t>comportamento</a:t>
            </a:r>
            <a:r>
              <a:rPr lang="en-US" dirty="0"/>
              <a:t> do </a:t>
            </a:r>
            <a:r>
              <a:rPr lang="en-US" dirty="0" err="1"/>
              <a:t>cliente</a:t>
            </a:r>
            <a:r>
              <a:rPr lang="en-US" dirty="0"/>
              <a:t> que </a:t>
            </a:r>
            <a:r>
              <a:rPr lang="en-US" dirty="0" err="1"/>
              <a:t>você</a:t>
            </a:r>
            <a:r>
              <a:rPr lang="en-US" dirty="0"/>
              <a:t> </a:t>
            </a:r>
            <a:r>
              <a:rPr lang="en-US" dirty="0" err="1"/>
              <a:t>usa</a:t>
            </a:r>
            <a:r>
              <a:rPr lang="en-US" dirty="0"/>
              <a:t> para </a:t>
            </a:r>
            <a:r>
              <a:rPr lang="en-US" dirty="0" err="1"/>
              <a:t>ver</a:t>
            </a:r>
            <a:r>
              <a:rPr lang="en-US" dirty="0"/>
              <a:t> o que </a:t>
            </a:r>
            <a:r>
              <a:rPr lang="en-US" dirty="0" err="1"/>
              <a:t>os</a:t>
            </a:r>
            <a:r>
              <a:rPr lang="en-US" dirty="0"/>
              <a:t> </a:t>
            </a:r>
            <a:r>
              <a:rPr lang="en-US" dirty="0" err="1"/>
              <a:t>clientes</a:t>
            </a:r>
            <a:r>
              <a:rPr lang="en-US" dirty="0"/>
              <a:t> </a:t>
            </a:r>
            <a:r>
              <a:rPr lang="en-US" dirty="0" err="1"/>
              <a:t>estão</a:t>
            </a:r>
            <a:r>
              <a:rPr lang="en-US" dirty="0"/>
              <a:t> </a:t>
            </a:r>
            <a:r>
              <a:rPr lang="en-US" dirty="0" err="1"/>
              <a:t>fazendo</a:t>
            </a:r>
            <a:r>
              <a:rPr lang="en-US" dirty="0"/>
              <a:t> </a:t>
            </a:r>
            <a:r>
              <a:rPr lang="en-US" dirty="0" err="1"/>
              <a:t>em</a:t>
            </a:r>
            <a:r>
              <a:rPr lang="en-US" dirty="0"/>
              <a:t> um site de </a:t>
            </a:r>
            <a:r>
              <a:rPr lang="en-US" dirty="0" err="1"/>
              <a:t>comércio</a:t>
            </a:r>
            <a:r>
              <a:rPr lang="en-US" dirty="0"/>
              <a:t> </a:t>
            </a:r>
            <a:r>
              <a:rPr lang="en-US" dirty="0" err="1"/>
              <a:t>eletrônico</a:t>
            </a:r>
            <a:r>
              <a:rPr lang="en-US" dirty="0"/>
              <a:t>, as </a:t>
            </a:r>
            <a:r>
              <a:rPr lang="en-US" dirty="0" err="1"/>
              <a:t>pilhas</a:t>
            </a:r>
            <a:r>
              <a:rPr lang="en-US" dirty="0"/>
              <a:t> de log e </a:t>
            </a:r>
            <a:r>
              <a:rPr lang="en-US" dirty="0" err="1"/>
              <a:t>arquivos</a:t>
            </a:r>
            <a:r>
              <a:rPr lang="en-US" dirty="0"/>
              <a:t> de </a:t>
            </a:r>
            <a:r>
              <a:rPr lang="en-US" dirty="0" err="1"/>
              <a:t>eventos</a:t>
            </a:r>
            <a:r>
              <a:rPr lang="en-US" dirty="0"/>
              <a:t> </a:t>
            </a:r>
            <a:r>
              <a:rPr lang="en-US" dirty="0" err="1"/>
              <a:t>gerados</a:t>
            </a:r>
            <a:r>
              <a:rPr lang="en-US" dirty="0"/>
              <a:t> a </a:t>
            </a:r>
            <a:r>
              <a:rPr lang="en-US" dirty="0" err="1"/>
              <a:t>partir</a:t>
            </a:r>
            <a:r>
              <a:rPr lang="en-US" dirty="0"/>
              <a:t> de </a:t>
            </a:r>
            <a:r>
              <a:rPr lang="en-US" dirty="0" err="1"/>
              <a:t>alguns</a:t>
            </a:r>
            <a:r>
              <a:rPr lang="en-US" dirty="0"/>
              <a:t> </a:t>
            </a:r>
            <a:r>
              <a:rPr lang="en-US" dirty="0" err="1"/>
              <a:t>dispositivos</a:t>
            </a:r>
            <a:r>
              <a:rPr lang="en-US" dirty="0"/>
              <a:t> </a:t>
            </a:r>
            <a:r>
              <a:rPr lang="en-US" dirty="0" err="1"/>
              <a:t>inteligentes</a:t>
            </a:r>
            <a:r>
              <a:rPr lang="en-US" dirty="0"/>
              <a:t> (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alarmes</a:t>
            </a:r>
            <a:r>
              <a:rPr lang="en-US" dirty="0"/>
              <a:t> e smart </a:t>
            </a:r>
            <a:r>
              <a:rPr lang="en-US" dirty="0" err="1"/>
              <a:t>sensores</a:t>
            </a:r>
            <a:r>
              <a:rPr lang="en-US" dirty="0"/>
              <a:t>) e ferramentas de </a:t>
            </a:r>
          </a:p>
          <a:p>
            <a:pPr>
              <a:buNone/>
            </a:pPr>
            <a:r>
              <a:rPr lang="en-US" dirty="0" err="1"/>
              <a:t>rastreamento</a:t>
            </a:r>
            <a:r>
              <a:rPr lang="en-US" dirty="0"/>
              <a:t> de redes </a:t>
            </a:r>
            <a:r>
              <a:rPr lang="en-US" dirty="0" err="1"/>
              <a:t>sociais</a:t>
            </a:r>
            <a:r>
              <a:rPr lang="en-US" dirty="0"/>
              <a:t> de </a:t>
            </a:r>
            <a:r>
              <a:rPr lang="en-US" dirty="0" err="1"/>
              <a:t>larga</a:t>
            </a:r>
            <a:r>
              <a:rPr lang="en-US" dirty="0"/>
              <a:t> </a:t>
            </a:r>
            <a:r>
              <a:rPr lang="en-US" dirty="0" err="1"/>
              <a:t>escala</a:t>
            </a:r>
            <a:endParaRPr lang="en-US" dirty="0"/>
          </a:p>
          <a:p>
            <a:pPr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622699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16295da5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g116295da5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dirty="0"/>
              <a:t>A </a:t>
            </a:r>
            <a:r>
              <a:rPr lang="en-US" dirty="0" err="1"/>
              <a:t>técnica</a:t>
            </a:r>
            <a:r>
              <a:rPr lang="en-US" dirty="0"/>
              <a:t> de </a:t>
            </a:r>
            <a:r>
              <a:rPr lang="en-US" dirty="0" err="1"/>
              <a:t>análise</a:t>
            </a:r>
            <a:r>
              <a:rPr lang="en-US" dirty="0"/>
              <a:t> ideal </a:t>
            </a:r>
            <a:r>
              <a:rPr lang="en-US" dirty="0" err="1"/>
              <a:t>vai</a:t>
            </a:r>
            <a:r>
              <a:rPr lang="en-US" dirty="0"/>
              <a:t> </a:t>
            </a:r>
            <a:r>
              <a:rPr lang="en-US" dirty="0" err="1"/>
              <a:t>depender</a:t>
            </a:r>
            <a:r>
              <a:rPr lang="en-US" dirty="0"/>
              <a:t> do </a:t>
            </a:r>
            <a:r>
              <a:rPr lang="en-US" dirty="0" err="1"/>
              <a:t>seu</a:t>
            </a:r>
            <a:r>
              <a:rPr lang="en-US" dirty="0"/>
              <a:t> </a:t>
            </a:r>
            <a:r>
              <a:rPr lang="en-US" dirty="0" err="1"/>
              <a:t>problema</a:t>
            </a:r>
          </a:p>
        </p:txBody>
      </p:sp>
    </p:spTree>
    <p:extLst>
      <p:ext uri="{BB962C8B-B14F-4D97-AF65-F5344CB8AC3E}">
        <p14:creationId xmlns:p14="http://schemas.microsoft.com/office/powerpoint/2010/main" val="390370857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16295da5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g116295da5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dirty="0"/>
              <a:t>Data formats: </a:t>
            </a:r>
            <a:r>
              <a:rPr lang="en-US" b="1" dirty="0"/>
              <a:t>CSV, JSON, AVRO, Protocol Buffers, Parquet, and ORC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97892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16295da5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g116295da5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dirty="0"/>
              <a:t>A </a:t>
            </a:r>
            <a:r>
              <a:rPr lang="en-US" dirty="0" err="1"/>
              <a:t>técnica</a:t>
            </a:r>
            <a:r>
              <a:rPr lang="en-US" dirty="0"/>
              <a:t> de </a:t>
            </a:r>
            <a:r>
              <a:rPr lang="en-US" dirty="0" err="1"/>
              <a:t>análise</a:t>
            </a:r>
            <a:r>
              <a:rPr lang="en-US" dirty="0"/>
              <a:t> ideal </a:t>
            </a:r>
            <a:r>
              <a:rPr lang="en-US" dirty="0" err="1"/>
              <a:t>vai</a:t>
            </a:r>
            <a:r>
              <a:rPr lang="en-US" dirty="0"/>
              <a:t> </a:t>
            </a:r>
            <a:r>
              <a:rPr lang="en-US" dirty="0" err="1"/>
              <a:t>depender</a:t>
            </a:r>
            <a:r>
              <a:rPr lang="en-US" dirty="0"/>
              <a:t> do </a:t>
            </a:r>
            <a:r>
              <a:rPr lang="en-US" dirty="0" err="1"/>
              <a:t>seu</a:t>
            </a:r>
            <a:r>
              <a:rPr lang="en-US" dirty="0"/>
              <a:t> </a:t>
            </a:r>
            <a:r>
              <a:rPr lang="en-US" dirty="0" err="1"/>
              <a:t>problema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Power BI, IBM e </a:t>
            </a:r>
            <a:r>
              <a:rPr lang="en-US" dirty="0" err="1"/>
              <a:t>Tableu</a:t>
            </a:r>
            <a:r>
              <a:rPr lang="en-US" dirty="0"/>
              <a:t> </a:t>
            </a:r>
            <a:r>
              <a:rPr lang="en-US" dirty="0" err="1"/>
              <a:t>possuem</a:t>
            </a:r>
            <a:r>
              <a:rPr lang="en-US" dirty="0"/>
              <a:t> </a:t>
            </a:r>
            <a:r>
              <a:rPr lang="en-US" dirty="0" err="1"/>
              <a:t>suporte</a:t>
            </a:r>
            <a:r>
              <a:rPr lang="en-US" dirty="0"/>
              <a:t> a big data com </a:t>
            </a:r>
            <a:r>
              <a:rPr lang="en-US" dirty="0" err="1"/>
              <a:t>hadoop</a:t>
            </a:r>
            <a:r>
              <a:rPr lang="en-US" dirty="0"/>
              <a:t>.</a:t>
            </a:r>
          </a:p>
          <a:p>
            <a:pPr>
              <a:buNone/>
            </a:pPr>
            <a:r>
              <a:rPr lang="en-US" dirty="0"/>
              <a:t>No </a:t>
            </a:r>
            <a:r>
              <a:rPr lang="en-US" dirty="0" err="1"/>
              <a:t>entanto</a:t>
            </a:r>
            <a:r>
              <a:rPr lang="en-US" dirty="0"/>
              <a:t>, tanto a IBM </a:t>
            </a:r>
            <a:r>
              <a:rPr lang="en-US" dirty="0" err="1"/>
              <a:t>quanto</a:t>
            </a:r>
            <a:r>
              <a:rPr lang="en-US" dirty="0"/>
              <a:t> a Microsoft </a:t>
            </a:r>
            <a:r>
              <a:rPr lang="en-US" dirty="0" err="1"/>
              <a:t>ainda</a:t>
            </a:r>
            <a:r>
              <a:rPr lang="en-US" dirty="0"/>
              <a:t> </a:t>
            </a:r>
            <a:r>
              <a:rPr lang="en-US" dirty="0" err="1"/>
              <a:t>esperam</a:t>
            </a:r>
            <a:r>
              <a:rPr lang="en-US" dirty="0"/>
              <a:t> que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clientes</a:t>
            </a:r>
            <a:r>
              <a:rPr lang="en-US" dirty="0"/>
              <a:t> </a:t>
            </a:r>
            <a:r>
              <a:rPr lang="en-US" dirty="0" err="1"/>
              <a:t>utilizem</a:t>
            </a:r>
            <a:r>
              <a:rPr lang="en-US" dirty="0"/>
              <a:t> ferramentas </a:t>
            </a:r>
            <a:r>
              <a:rPr lang="en-US" dirty="0" err="1"/>
              <a:t>adicionais</a:t>
            </a:r>
            <a:r>
              <a:rPr lang="en-US" dirty="0"/>
              <a:t> para a </a:t>
            </a:r>
            <a:r>
              <a:rPr lang="en-US" dirty="0" err="1"/>
              <a:t>governança</a:t>
            </a:r>
            <a:r>
              <a:rPr lang="en-US" dirty="0"/>
              <a:t> de </a:t>
            </a:r>
          </a:p>
          <a:p>
            <a:pPr>
              <a:buNone/>
            </a:pPr>
            <a:r>
              <a:rPr lang="en-US" dirty="0"/>
              <a:t>dados a </a:t>
            </a:r>
            <a:r>
              <a:rPr lang="en-US" dirty="0" err="1"/>
              <a:t>fim</a:t>
            </a:r>
            <a:r>
              <a:rPr lang="en-US" dirty="0"/>
              <a:t> de </a:t>
            </a:r>
            <a:r>
              <a:rPr lang="en-US" dirty="0" err="1"/>
              <a:t>garantir</a:t>
            </a:r>
            <a:r>
              <a:rPr lang="en-US" dirty="0"/>
              <a:t> o </a:t>
            </a:r>
            <a:r>
              <a:rPr lang="en-US" dirty="0" err="1"/>
              <a:t>melhor</a:t>
            </a:r>
            <a:r>
              <a:rPr lang="en-US" dirty="0"/>
              <a:t> </a:t>
            </a:r>
            <a:r>
              <a:rPr lang="en-US" dirty="0" err="1"/>
              <a:t>desempenho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785468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17040352e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2" name="Google Shape;272;g117040352e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034514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16295da5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g116295da5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en-US" dirty="0" err="1"/>
              <a:t>Análise</a:t>
            </a:r>
            <a:r>
              <a:rPr lang="en-US" dirty="0"/>
              <a:t> </a:t>
            </a:r>
            <a:r>
              <a:rPr lang="en-US" dirty="0" err="1"/>
              <a:t>preditiva</a:t>
            </a:r>
            <a:r>
              <a:rPr lang="en-US" dirty="0"/>
              <a:t> -&gt; R e Python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565035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35222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99196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Em resumo, uma transação é um programa em execução ou processo em m </a:t>
            </a:r>
            <a:r>
              <a:rPr lang="pt-BR" err="1"/>
              <a:t>bd</a:t>
            </a:r>
            <a:r>
              <a:rPr lang="pt-BR"/>
              <a:t> que inclua leitura ou atualização dos dados.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2165545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92478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_1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g109ffa863cd_0_28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g109ffa863cd_0_2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g109ffa863cd_0_25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g109ffa863cd_0_25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g109ffa863cd_0_25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g109ffa863cd_0_263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5" name="Google Shape;35;g109ffa863cd_0_263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g109ffa863cd_0_26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g109ffa863cd_0_267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9" name="Google Shape;39;g109ffa863cd_0_26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109ffa863cd_0_27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g109ffa863cd_0_270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g109ffa863cd_0_270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g109ffa863cd_0_270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189" lvl="0" indent="-3428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378" lvl="1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566" lvl="2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754" lvl="3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5943" lvl="4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132" lvl="5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320" lvl="6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509" lvl="7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697" lvl="8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g109ffa863cd_0_27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109ffa863cd_0_276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189" lvl="0" indent="-22859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g109ffa863cd_0_27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109ffa863cd_0_279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g109ffa863cd_0_279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4289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378" lvl="1" indent="-31749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566" lvl="2" indent="-31749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754" lvl="3" indent="-31749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5943" lvl="4" indent="-31749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132" lvl="5" indent="-31749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320" lvl="6" indent="-31749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509" lvl="7" indent="-31749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697" lvl="8" indent="-31749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g109ffa863cd_0_27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109ffa863cd_0_27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g109ffa863cd_0_270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g109ffa863cd_0_270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g109ffa863cd_0_270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g109ffa863cd_0_27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109ffa863cd_0_276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g109ffa863cd_0_27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109ffa863cd_0_279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g109ffa863cd_0_279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g109ffa863cd_0_27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g109ffa863cd_0_2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g109ffa863cd_0_26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g109ffa863cd_0_28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g109ffa863cd_0_24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9" name="Google Shape;19;g109ffa863cd_0_24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" name="Google Shape;20;g109ffa863cd_0_24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g109ffa863cd_0_24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3" name="Google Shape;23;g109ffa863cd_0_24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g109ffa863cd_0_25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g109ffa863cd_0_25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428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378" lvl="1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566" lvl="2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754" lvl="3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5943" lvl="4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132" lvl="5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320" lvl="6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509" lvl="7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697" lvl="8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" name="Google Shape;27;g109ffa863cd_0_25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g109ffa863cd_0_2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g109ffa863cd_0_25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378" lvl="1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566" lvl="2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754" lvl="3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5943" lvl="4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132" lvl="5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320" lvl="6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509" lvl="7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697" lvl="8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g109ffa863cd_0_25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378" lvl="1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566" lvl="2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754" lvl="3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5943" lvl="4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132" lvl="5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320" lvl="6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509" lvl="7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697" lvl="8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g109ffa863cd_0_25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g109ffa863cd_0_263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5" name="Google Shape;35;g109ffa863cd_0_263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378" lvl="1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566" lvl="2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754" lvl="3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5943" lvl="4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132" lvl="5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320" lvl="6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509" lvl="7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697" lvl="8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g109ffa863cd_0_26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g109ffa863cd_0_25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g109ffa863cd_0_25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" name="Google Shape;27;g109ffa863cd_0_25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109ffa863cd_0_2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g109ffa863cd_0_24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8" name="Google Shape;8;g109ffa863cd_0_240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8127425" y="119987"/>
            <a:ext cx="851525" cy="3314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g109ffa863cd_0_24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61" r:id="rId6"/>
    <p:sldLayoutId id="2147483662" r:id="rId7"/>
    <p:sldLayoutId id="2147483663" r:id="rId8"/>
    <p:sldLayoutId id="2147483654" r:id="rId9"/>
    <p:sldLayoutId id="2147483655" r:id="rId10"/>
    <p:sldLayoutId id="2147483656" r:id="rId11"/>
    <p:sldLayoutId id="2147483657" r:id="rId12"/>
    <p:sldLayoutId id="2147483664" r:id="rId13"/>
    <p:sldLayoutId id="2147483665" r:id="rId14"/>
    <p:sldLayoutId id="2147483666" r:id="rId15"/>
    <p:sldLayoutId id="2147483658" r:id="rId16"/>
    <p:sldLayoutId id="2147483659" r:id="rId17"/>
    <p:sldLayoutId id="2147483660" r:id="rId1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hemuse.com/advice/data-and-analytics-jobs-careers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14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6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10" Type="http://schemas.openxmlformats.org/officeDocument/2006/relationships/image" Target="../media/image54.png"/><Relationship Id="rId4" Type="http://schemas.openxmlformats.org/officeDocument/2006/relationships/image" Target="../media/image40.png"/><Relationship Id="rId9" Type="http://schemas.openxmlformats.org/officeDocument/2006/relationships/image" Target="../media/image53.png"/></Relationships>
</file>

<file path=ppt/slides/_rels/slide4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55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.xml"/><Relationship Id="rId11" Type="http://schemas.openxmlformats.org/officeDocument/2006/relationships/image" Target="../media/image37.png"/><Relationship Id="rId5" Type="http://schemas.openxmlformats.org/officeDocument/2006/relationships/diagramLayout" Target="../diagrams/layout1.xml"/><Relationship Id="rId10" Type="http://schemas.openxmlformats.org/officeDocument/2006/relationships/image" Target="../media/image40.png"/><Relationship Id="rId4" Type="http://schemas.openxmlformats.org/officeDocument/2006/relationships/diagramData" Target="../diagrams/data1.xml"/><Relationship Id="rId9" Type="http://schemas.openxmlformats.org/officeDocument/2006/relationships/image" Target="../media/image36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6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10" Type="http://schemas.openxmlformats.org/officeDocument/2006/relationships/image" Target="../media/image54.png"/><Relationship Id="rId4" Type="http://schemas.openxmlformats.org/officeDocument/2006/relationships/image" Target="../media/image40.png"/><Relationship Id="rId9" Type="http://schemas.openxmlformats.org/officeDocument/2006/relationships/image" Target="../media/image5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9.jpeg"/><Relationship Id="rId4" Type="http://schemas.openxmlformats.org/officeDocument/2006/relationships/image" Target="../media/image58.jpe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discord.com/invite/gFKWUdTkaj" TargetMode="Externa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6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peps.python.org/pep-0008/" TargetMode="External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pypi.org/project/flake8/" TargetMode="External"/><Relationship Id="rId5" Type="http://schemas.openxmlformats.org/officeDocument/2006/relationships/hyperlink" Target="https://pypi.org/project/pylint/" TargetMode="External"/><Relationship Id="rId4" Type="http://schemas.openxmlformats.org/officeDocument/2006/relationships/hyperlink" Target="https://peps.python.org/pep-0257/" TargetMode="Externa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kaggle.com/datasets/michaelbryantds/crimedata" TargetMode="External"/><Relationship Id="rId3" Type="http://schemas.openxmlformats.org/officeDocument/2006/relationships/image" Target="../media/image62.png"/><Relationship Id="rId7" Type="http://schemas.openxmlformats.org/officeDocument/2006/relationships/hyperlink" Target="https://www.kaggle.com/datasets/die9origephit/amazon-data-science-books" TargetMode="Externa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kaggle.com/datasets/whenamancodes/data-science-fields-salary-categorization" TargetMode="External"/><Relationship Id="rId5" Type="http://schemas.openxmlformats.org/officeDocument/2006/relationships/hyperlink" Target="https://www.kaggle.com/datasets/anushabellam/trending-videos-on-youtube" TargetMode="External"/><Relationship Id="rId4" Type="http://schemas.openxmlformats.org/officeDocument/2006/relationships/hyperlink" Target="https://www.kaggle.com/datasets/whenamancodes/alcohol-effects-on-study" TargetMode="External"/><Relationship Id="rId9" Type="http://schemas.openxmlformats.org/officeDocument/2006/relationships/image" Target="../media/image6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2"/>
          <p:cNvSpPr txBox="1"/>
          <p:nvPr/>
        </p:nvSpPr>
        <p:spPr>
          <a:xfrm>
            <a:off x="565525" y="636550"/>
            <a:ext cx="799140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5000" b="1" dirty="0" err="1">
                <a:solidFill>
                  <a:srgbClr val="EA4E60"/>
                </a:solidFill>
                <a:latin typeface="Century Gothic"/>
              </a:rPr>
              <a:t>Fundamentos</a:t>
            </a:r>
            <a:r>
              <a:rPr lang="en-US" sz="5000" b="1" dirty="0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5000" b="1" dirty="0" err="1">
                <a:solidFill>
                  <a:srgbClr val="EA4E60"/>
                </a:solidFill>
                <a:latin typeface="Century Gothic"/>
              </a:rPr>
              <a:t>Inteligência</a:t>
            </a:r>
            <a:r>
              <a:rPr lang="en-US" sz="5000" b="1" dirty="0">
                <a:solidFill>
                  <a:srgbClr val="EA4E60"/>
                </a:solidFill>
                <a:latin typeface="Century Gothic"/>
              </a:rPr>
              <a:t> de Dados</a:t>
            </a:r>
            <a:endParaRPr lang="en-US" dirty="0"/>
          </a:p>
          <a:p>
            <a:pPr>
              <a:lnSpc>
                <a:spcPct val="115000"/>
              </a:lnSpc>
              <a:buSzPts val="3200"/>
            </a:pPr>
            <a:r>
              <a:rPr lang="en-US" sz="2400" i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Formação</a:t>
            </a:r>
            <a:r>
              <a:rPr lang="en-US" sz="2400" i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Power BI Analyst</a:t>
            </a:r>
            <a:endParaRPr lang="en-US" sz="2400" b="0" i="1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66" name="Google Shape;66;p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154;p2">
            <a:extLst>
              <a:ext uri="{FF2B5EF4-FFF2-40B4-BE49-F238E27FC236}">
                <a16:creationId xmlns:a16="http://schemas.microsoft.com/office/drawing/2014/main" id="{9291D37F-6091-32B0-B969-022DEB2BC32F}"/>
              </a:ext>
            </a:extLst>
          </p:cNvPr>
          <p:cNvSpPr txBox="1"/>
          <p:nvPr/>
        </p:nvSpPr>
        <p:spPr>
          <a:xfrm>
            <a:off x="565525" y="3235742"/>
            <a:ext cx="6761700" cy="17107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-US" sz="1800" b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Juliana Mascarenhas</a:t>
            </a:r>
            <a:endParaRPr lang="en-US" sz="1800" b="1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>
              <a:spcBef>
                <a:spcPts val="1000"/>
              </a:spcBef>
            </a:pPr>
            <a:r>
              <a:rPr lang="en-US" sz="1200">
                <a:solidFill>
                  <a:srgbClr val="040A24"/>
                </a:solidFill>
                <a:ea typeface="Calibri"/>
                <a:sym typeface="Calibri"/>
              </a:rPr>
              <a:t>Tech Education Specialist DIO / Owner @Simplificandoredes e @SimplificandoProgramação </a:t>
            </a:r>
            <a:endParaRPr lang="en-US" sz="1200">
              <a:ea typeface="Calibri"/>
            </a:endParaRPr>
          </a:p>
          <a:p>
            <a:pPr>
              <a:spcBef>
                <a:spcPts val="1000"/>
              </a:spcBef>
            </a:pPr>
            <a:r>
              <a:rPr lang="en-US" sz="1200">
                <a:solidFill>
                  <a:srgbClr val="040A24"/>
                </a:solidFill>
                <a:ea typeface="Calibri"/>
                <a:sym typeface="Calibri"/>
              </a:rPr>
              <a:t>Mestre </a:t>
            </a:r>
            <a:r>
              <a:rPr lang="en-US" sz="1200" err="1">
                <a:solidFill>
                  <a:srgbClr val="040A24"/>
                </a:solidFill>
                <a:ea typeface="Calibri"/>
                <a:sym typeface="Calibri"/>
              </a:rPr>
              <a:t>em</a:t>
            </a:r>
            <a:r>
              <a:rPr lang="en-US" sz="1200">
                <a:solidFill>
                  <a:srgbClr val="040A24"/>
                </a:solidFill>
                <a:ea typeface="Calibri"/>
                <a:sym typeface="Calibri"/>
              </a:rPr>
              <a:t> </a:t>
            </a:r>
            <a:r>
              <a:rPr lang="en-US" sz="1200" err="1">
                <a:solidFill>
                  <a:srgbClr val="040A24"/>
                </a:solidFill>
                <a:ea typeface="Calibri"/>
                <a:sym typeface="Calibri"/>
              </a:rPr>
              <a:t>modelagem</a:t>
            </a:r>
            <a:r>
              <a:rPr lang="en-US" sz="1200">
                <a:solidFill>
                  <a:srgbClr val="040A24"/>
                </a:solidFill>
                <a:ea typeface="Calibri"/>
                <a:sym typeface="Calibri"/>
              </a:rPr>
              <a:t> </a:t>
            </a:r>
            <a:r>
              <a:rPr lang="en-US" sz="1200" err="1">
                <a:solidFill>
                  <a:srgbClr val="040A24"/>
                </a:solidFill>
                <a:ea typeface="Calibri"/>
                <a:sym typeface="Calibri"/>
              </a:rPr>
              <a:t>computacional</a:t>
            </a:r>
            <a:r>
              <a:rPr lang="en-US" sz="1200">
                <a:solidFill>
                  <a:srgbClr val="040A24"/>
                </a:solidFill>
                <a:ea typeface="Calibri"/>
                <a:sym typeface="Calibri"/>
              </a:rPr>
              <a:t> | </a:t>
            </a:r>
            <a:r>
              <a:rPr lang="en-US" sz="1200" err="1">
                <a:solidFill>
                  <a:srgbClr val="040A24"/>
                </a:solidFill>
                <a:ea typeface="Calibri"/>
                <a:sym typeface="Calibri"/>
              </a:rPr>
              <a:t>Cientista</a:t>
            </a:r>
            <a:r>
              <a:rPr lang="en-US" sz="1200">
                <a:solidFill>
                  <a:srgbClr val="040A24"/>
                </a:solidFill>
                <a:ea typeface="Calibri"/>
                <a:sym typeface="Calibri"/>
              </a:rPr>
              <a:t> de dados</a:t>
            </a:r>
            <a:endParaRPr lang="en-US" sz="1200">
              <a:ea typeface="Calibri"/>
            </a:endParaRPr>
          </a:p>
          <a:p>
            <a:pPr marL="0" marR="0" lvl="0" indent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600" b="1" i="0" u="none" strike="noStrike" cap="none">
                <a:solidFill>
                  <a:srgbClr val="040A24"/>
                </a:solidFill>
                <a:ea typeface="Calibri"/>
                <a:sym typeface="Calibri"/>
              </a:rPr>
              <a:t>@</a:t>
            </a:r>
            <a:r>
              <a:rPr lang="en-US" sz="1600" b="1">
                <a:solidFill>
                  <a:srgbClr val="040A24"/>
                </a:solidFill>
                <a:ea typeface="Calibri"/>
                <a:sym typeface="Calibri"/>
              </a:rPr>
              <a:t>in/juliana-mascarenhas-ds/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Mercado de data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10</a:t>
            </a:fld>
            <a:r>
              <a:rPr lang="en-US"/>
              <a:t>]</a:t>
            </a:r>
            <a:endParaRPr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11F25F2-B50D-4AC8-AA89-200A2EF780E0}"/>
              </a:ext>
            </a:extLst>
          </p:cNvPr>
          <p:cNvSpPr/>
          <p:nvPr/>
        </p:nvSpPr>
        <p:spPr>
          <a:xfrm>
            <a:off x="945574" y="4431722"/>
            <a:ext cx="7138553" cy="32211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solidFill>
                  <a:schemeClr val="bg1"/>
                </a:solidFill>
                <a:cs typeface="Arial"/>
              </a:rPr>
              <a:t>Engenheiro de dados</a:t>
            </a:r>
            <a:endParaRPr lang="pt-BR"/>
          </a:p>
        </p:txBody>
      </p:sp>
      <p:pic>
        <p:nvPicPr>
          <p:cNvPr id="5" name="Imagem 5" descr="Ícone&#10;&#10;Descrição gerada automaticamente">
            <a:extLst>
              <a:ext uri="{FF2B5EF4-FFF2-40B4-BE49-F238E27FC236}">
                <a16:creationId xmlns:a16="http://schemas.microsoft.com/office/drawing/2014/main" id="{38E5CC9C-956D-4E34-9353-203DE0ECD2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750" y="1868697"/>
            <a:ext cx="2311879" cy="2333445"/>
          </a:xfrm>
          <a:prstGeom prst="rect">
            <a:avLst/>
          </a:prstGeom>
        </p:spPr>
      </p:pic>
      <p:sp>
        <p:nvSpPr>
          <p:cNvPr id="2" name="Google Shape;168;p3">
            <a:extLst>
              <a:ext uri="{FF2B5EF4-FFF2-40B4-BE49-F238E27FC236}">
                <a16:creationId xmlns:a16="http://schemas.microsoft.com/office/drawing/2014/main" id="{6157E3BE-249D-486B-8AC3-DF9FDE9FBF1C}"/>
              </a:ext>
            </a:extLst>
          </p:cNvPr>
          <p:cNvSpPr txBox="1"/>
          <p:nvPr/>
        </p:nvSpPr>
        <p:spPr>
          <a:xfrm>
            <a:off x="3746515" y="1286226"/>
            <a:ext cx="4803561" cy="3222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lvl="1" algn="just">
              <a:buSzPts val="1600"/>
            </a:pPr>
            <a:r>
              <a:rPr lang="en-US" sz="2800" b="1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Engenheiro</a:t>
            </a:r>
            <a:r>
              <a:rPr lang="en-US" sz="2800" b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de dados</a:t>
            </a:r>
            <a:endParaRPr lang="en-US" sz="2800" b="1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6200" lvl="1" algn="just">
              <a:buSzPts val="1600"/>
            </a:pPr>
            <a:endParaRPr lang="en-US" sz="20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419100" lvl="1" indent="-342900">
              <a:buSzPts val="1600"/>
              <a:buChar char="•"/>
            </a:pPr>
            <a:r>
              <a:rPr lang="en-US" sz="20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Desenho</a:t>
            </a:r>
            <a:r>
              <a:rPr lang="en-US" sz="20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/</a:t>
            </a:r>
            <a:r>
              <a:rPr lang="en-US" sz="20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Contrução</a:t>
            </a:r>
            <a:r>
              <a:rPr lang="en-US" sz="20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/</a:t>
            </a:r>
          </a:p>
          <a:p>
            <a:pPr marL="419100" lvl="1" indent="-342900">
              <a:buSzPts val="1600"/>
              <a:buChar char="•"/>
            </a:pPr>
            <a:r>
              <a:rPr lang="en-US" sz="20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Sustentação</a:t>
            </a:r>
            <a:r>
              <a:rPr lang="en-US" sz="20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das </a:t>
            </a:r>
            <a:r>
              <a:rPr lang="en-US" sz="20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soluções</a:t>
            </a:r>
            <a:r>
              <a:rPr lang="en-US" sz="20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de dados</a:t>
            </a:r>
            <a:endParaRPr lang="en-US"/>
          </a:p>
          <a:p>
            <a:pPr marL="76200" lvl="1">
              <a:buSzPts val="1600"/>
            </a:pPr>
            <a:endParaRPr lang="en-US" sz="2000">
              <a:solidFill>
                <a:srgbClr val="040A24"/>
              </a:solidFill>
              <a:latin typeface="Calibri"/>
              <a:cs typeface="Calibri"/>
            </a:endParaRPr>
          </a:p>
          <a:p>
            <a:pPr marL="76200" lvl="1" algn="just"/>
            <a:r>
              <a:rPr lang="en-US" sz="2000" err="1">
                <a:solidFill>
                  <a:srgbClr val="040A24"/>
                </a:solidFill>
                <a:latin typeface="Calibri"/>
                <a:cs typeface="Calibri"/>
              </a:rPr>
              <a:t>Extração</a:t>
            </a:r>
            <a:r>
              <a:rPr lang="en-US" sz="2000">
                <a:solidFill>
                  <a:srgbClr val="040A24"/>
                </a:solidFill>
                <a:latin typeface="Calibri"/>
                <a:cs typeface="Calibri"/>
              </a:rPr>
              <a:t> de dados de </a:t>
            </a:r>
            <a:r>
              <a:rPr lang="en-US" sz="2000" err="1">
                <a:solidFill>
                  <a:srgbClr val="040A24"/>
                </a:solidFill>
                <a:latin typeface="Calibri"/>
                <a:cs typeface="Calibri"/>
              </a:rPr>
              <a:t>fontes</a:t>
            </a:r>
            <a:r>
              <a:rPr lang="en-US" sz="200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err="1">
                <a:solidFill>
                  <a:srgbClr val="040A24"/>
                </a:solidFill>
                <a:latin typeface="Calibri"/>
                <a:cs typeface="Calibri"/>
              </a:rPr>
              <a:t>heterogêneas</a:t>
            </a:r>
            <a:endParaRPr lang="en-US" err="1"/>
          </a:p>
          <a:p>
            <a:pPr marL="76200" lvl="1"/>
            <a:r>
              <a:rPr lang="en-US" sz="2000" err="1">
                <a:solidFill>
                  <a:srgbClr val="040A24"/>
                </a:solidFill>
                <a:latin typeface="Calibri"/>
                <a:cs typeface="Calibri"/>
              </a:rPr>
              <a:t>Disponibilizar</a:t>
            </a:r>
            <a:r>
              <a:rPr lang="en-US" sz="200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err="1">
                <a:solidFill>
                  <a:srgbClr val="040A24"/>
                </a:solidFill>
                <a:latin typeface="Calibri"/>
                <a:cs typeface="Calibri"/>
              </a:rPr>
              <a:t>os</a:t>
            </a:r>
            <a:r>
              <a:rPr lang="en-US" sz="2000">
                <a:solidFill>
                  <a:srgbClr val="040A24"/>
                </a:solidFill>
                <a:latin typeface="Calibri"/>
                <a:cs typeface="Calibri"/>
              </a:rPr>
              <a:t> dados para </a:t>
            </a:r>
            <a:r>
              <a:rPr lang="en-US" sz="2000" err="1">
                <a:solidFill>
                  <a:srgbClr val="040A24"/>
                </a:solidFill>
                <a:latin typeface="Calibri"/>
                <a:cs typeface="Calibri"/>
              </a:rPr>
              <a:t>serem</a:t>
            </a:r>
            <a:r>
              <a:rPr lang="en-US" sz="200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err="1">
                <a:solidFill>
                  <a:srgbClr val="040A24"/>
                </a:solidFill>
                <a:latin typeface="Calibri"/>
                <a:cs typeface="Calibri"/>
              </a:rPr>
              <a:t>consumidos</a:t>
            </a:r>
            <a:r>
              <a:rPr lang="en-US" sz="200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err="1">
                <a:solidFill>
                  <a:srgbClr val="040A24"/>
                </a:solidFill>
                <a:latin typeface="Calibri"/>
                <a:cs typeface="Calibri"/>
              </a:rPr>
              <a:t>pelos</a:t>
            </a:r>
            <a:r>
              <a:rPr lang="en-US" sz="200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err="1">
                <a:solidFill>
                  <a:srgbClr val="040A24"/>
                </a:solidFill>
                <a:latin typeface="Calibri"/>
                <a:cs typeface="Calibri"/>
              </a:rPr>
              <a:t>analistas</a:t>
            </a:r>
            <a:r>
              <a:rPr lang="en-US" sz="2000">
                <a:solidFill>
                  <a:srgbClr val="040A24"/>
                </a:solidFill>
                <a:latin typeface="Calibri"/>
                <a:cs typeface="Calibri"/>
              </a:rPr>
              <a:t> e </a:t>
            </a:r>
            <a:r>
              <a:rPr lang="en-US" sz="2000" err="1">
                <a:solidFill>
                  <a:srgbClr val="040A24"/>
                </a:solidFill>
                <a:latin typeface="Calibri"/>
                <a:cs typeface="Calibri"/>
              </a:rPr>
              <a:t>cientistas</a:t>
            </a:r>
            <a:endParaRPr lang="en-US" err="1"/>
          </a:p>
        </p:txBody>
      </p:sp>
    </p:spTree>
    <p:extLst>
      <p:ext uri="{BB962C8B-B14F-4D97-AF65-F5344CB8AC3E}">
        <p14:creationId xmlns:p14="http://schemas.microsoft.com/office/powerpoint/2010/main" val="25374848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Mercado de data</a:t>
            </a:r>
            <a:endParaRPr lang="en-US" sz="40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11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11F25F2-B50D-4AC8-AA89-200A2EF780E0}"/>
              </a:ext>
            </a:extLst>
          </p:cNvPr>
          <p:cNvSpPr/>
          <p:nvPr/>
        </p:nvSpPr>
        <p:spPr>
          <a:xfrm>
            <a:off x="945574" y="4431722"/>
            <a:ext cx="7138553" cy="32211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solidFill>
                  <a:schemeClr val="bg1"/>
                </a:solidFill>
                <a:cs typeface="Arial"/>
              </a:rPr>
              <a:t>Cientista de dados</a:t>
            </a:r>
            <a:endParaRPr lang="pt-BR" dirty="0">
              <a:solidFill>
                <a:schemeClr val="bg1"/>
              </a:solidFill>
            </a:endParaRPr>
          </a:p>
        </p:txBody>
      </p:sp>
      <p:pic>
        <p:nvPicPr>
          <p:cNvPr id="3" name="Imagem 4">
            <a:extLst>
              <a:ext uri="{FF2B5EF4-FFF2-40B4-BE49-F238E27FC236}">
                <a16:creationId xmlns:a16="http://schemas.microsoft.com/office/drawing/2014/main" id="{06F08D11-37DF-4279-8036-4965EFD453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749" y="1771650"/>
            <a:ext cx="2365794" cy="2387360"/>
          </a:xfrm>
          <a:prstGeom prst="rect">
            <a:avLst/>
          </a:prstGeom>
        </p:spPr>
      </p:pic>
      <p:sp>
        <p:nvSpPr>
          <p:cNvPr id="2" name="Google Shape;168;p3">
            <a:extLst>
              <a:ext uri="{FF2B5EF4-FFF2-40B4-BE49-F238E27FC236}">
                <a16:creationId xmlns:a16="http://schemas.microsoft.com/office/drawing/2014/main" id="{BB11A9D6-997F-42D9-B140-30771C5FC1A6}"/>
              </a:ext>
            </a:extLst>
          </p:cNvPr>
          <p:cNvSpPr txBox="1"/>
          <p:nvPr/>
        </p:nvSpPr>
        <p:spPr>
          <a:xfrm>
            <a:off x="3746515" y="1286226"/>
            <a:ext cx="4803561" cy="3222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lvl="1" algn="just">
              <a:buSzPts val="1600"/>
            </a:pPr>
            <a:r>
              <a:rPr lang="en-US" sz="28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Cientista</a:t>
            </a:r>
            <a:r>
              <a:rPr lang="en-US" sz="2800" b="1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de dados</a:t>
            </a:r>
            <a:endParaRPr lang="en-US" sz="2800" b="1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6200" lvl="1" algn="just">
              <a:buSzPts val="1600"/>
            </a:pPr>
            <a:endParaRPr lang="en-US" sz="20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419100" lvl="1" indent="-342900">
              <a:buSzPts val="1600"/>
              <a:buChar char="•"/>
            </a:pPr>
            <a:r>
              <a:rPr lang="en-US" sz="20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Modelagem</a:t>
            </a:r>
            <a:endParaRPr lang="en-US" sz="20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419100" lvl="1" indent="-342900">
              <a:buSzPts val="1600"/>
              <a:buChar char="•"/>
            </a:pP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Reconhecimento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de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padrões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/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Predição</a:t>
            </a:r>
            <a:endParaRPr lang="en-US" sz="20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76200" lvl="1">
              <a:buSzPts val="1600"/>
            </a:pPr>
            <a:endParaRPr lang="en-US" sz="2000">
              <a:solidFill>
                <a:srgbClr val="040A24"/>
              </a:solidFill>
              <a:latin typeface="Calibri"/>
              <a:cs typeface="Calibri"/>
            </a:endParaRPr>
          </a:p>
          <a:p>
            <a:pPr marL="76200" lvl="1"/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Busca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 responder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perguntas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atreladas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ao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contexto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do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negócio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.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Buscando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insights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através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técnicas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modelagem</a:t>
            </a:r>
            <a:endParaRPr lang="en-US" sz="2000" dirty="0">
              <a:solidFill>
                <a:srgbClr val="040A24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473010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Mercado de data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12</a:t>
            </a:fld>
            <a:r>
              <a:rPr lang="en-US"/>
              <a:t>]</a:t>
            </a:r>
            <a:endParaRPr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11F25F2-B50D-4AC8-AA89-200A2EF780E0}"/>
              </a:ext>
            </a:extLst>
          </p:cNvPr>
          <p:cNvSpPr/>
          <p:nvPr/>
        </p:nvSpPr>
        <p:spPr>
          <a:xfrm>
            <a:off x="945574" y="4431722"/>
            <a:ext cx="7138553" cy="32211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solidFill>
                  <a:schemeClr val="bg1"/>
                </a:solidFill>
                <a:cs typeface="Arial"/>
              </a:rPr>
              <a:t>Analista de dados</a:t>
            </a:r>
            <a:endParaRPr lang="pt-BR"/>
          </a:p>
        </p:txBody>
      </p:sp>
      <p:pic>
        <p:nvPicPr>
          <p:cNvPr id="6" name="Imagem 6" descr="Uma imagem contendo Interface gráfica do usuário&#10;&#10;Descrição gerada automaticamente">
            <a:extLst>
              <a:ext uri="{FF2B5EF4-FFF2-40B4-BE49-F238E27FC236}">
                <a16:creationId xmlns:a16="http://schemas.microsoft.com/office/drawing/2014/main" id="{26D318C4-CE3C-4E40-937B-8D26A80020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749" y="1782432"/>
            <a:ext cx="2290314" cy="2311880"/>
          </a:xfrm>
          <a:prstGeom prst="rect">
            <a:avLst/>
          </a:prstGeom>
        </p:spPr>
      </p:pic>
      <p:sp>
        <p:nvSpPr>
          <p:cNvPr id="2" name="Google Shape;168;p3">
            <a:extLst>
              <a:ext uri="{FF2B5EF4-FFF2-40B4-BE49-F238E27FC236}">
                <a16:creationId xmlns:a16="http://schemas.microsoft.com/office/drawing/2014/main" id="{AE3D169A-0663-42B6-832D-AD9B03D0F0CE}"/>
              </a:ext>
            </a:extLst>
          </p:cNvPr>
          <p:cNvSpPr txBox="1"/>
          <p:nvPr/>
        </p:nvSpPr>
        <p:spPr>
          <a:xfrm>
            <a:off x="3746515" y="1286226"/>
            <a:ext cx="4803561" cy="3222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lvl="1" algn="just">
              <a:buSzPts val="1600"/>
            </a:pPr>
            <a:r>
              <a:rPr lang="en-US" sz="2800" b="1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Analista</a:t>
            </a:r>
            <a:r>
              <a:rPr lang="en-US" sz="2800" b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de dados</a:t>
            </a:r>
            <a:endParaRPr lang="en-US" sz="2800" b="1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6200" lvl="1" algn="just">
              <a:buSzPts val="1600"/>
            </a:pPr>
            <a:endParaRPr lang="en-US" sz="20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419100" lvl="1" indent="-342900">
              <a:buSzPts val="1600"/>
              <a:buChar char="•"/>
            </a:pPr>
            <a:r>
              <a:rPr lang="en-US" sz="2000" err="1">
                <a:solidFill>
                  <a:srgbClr val="040A24"/>
                </a:solidFill>
                <a:latin typeface="Calibri"/>
                <a:cs typeface="Calibri"/>
              </a:rPr>
              <a:t>Criação</a:t>
            </a:r>
            <a:r>
              <a:rPr lang="en-US" sz="2000">
                <a:solidFill>
                  <a:srgbClr val="040A24"/>
                </a:solidFill>
                <a:latin typeface="Calibri"/>
                <a:cs typeface="Calibri"/>
              </a:rPr>
              <a:t> de dashboards</a:t>
            </a:r>
            <a:endParaRPr lang="en-US"/>
          </a:p>
          <a:p>
            <a:pPr marL="419100" lvl="1" indent="-342900">
              <a:buSzPts val="1600"/>
              <a:buChar char="•"/>
            </a:pPr>
            <a:r>
              <a:rPr lang="en-US" sz="2000" err="1">
                <a:solidFill>
                  <a:srgbClr val="040A24"/>
                </a:solidFill>
                <a:latin typeface="Calibri"/>
                <a:cs typeface="Calibri"/>
              </a:rPr>
              <a:t>Apresentação</a:t>
            </a:r>
            <a:r>
              <a:rPr lang="en-US" sz="2000">
                <a:solidFill>
                  <a:srgbClr val="040A24"/>
                </a:solidFill>
                <a:latin typeface="Calibri"/>
                <a:cs typeface="Calibri"/>
              </a:rPr>
              <a:t> visual dos dados</a:t>
            </a:r>
          </a:p>
          <a:p>
            <a:pPr marL="76200" lvl="1">
              <a:buSzPts val="1600"/>
            </a:pPr>
            <a:endParaRPr lang="en-US" sz="2000">
              <a:solidFill>
                <a:srgbClr val="040A24"/>
              </a:solidFill>
              <a:latin typeface="Calibri"/>
              <a:cs typeface="Calibri"/>
            </a:endParaRPr>
          </a:p>
          <a:p>
            <a:pPr marL="76200" lvl="1"/>
            <a:r>
              <a:rPr lang="en-US" sz="2000" err="1">
                <a:solidFill>
                  <a:srgbClr val="040A24"/>
                </a:solidFill>
                <a:latin typeface="Calibri"/>
                <a:cs typeface="Calibri"/>
              </a:rPr>
              <a:t>Busca</a:t>
            </a:r>
            <a:r>
              <a:rPr lang="en-US" sz="200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err="1">
                <a:solidFill>
                  <a:srgbClr val="040A24"/>
                </a:solidFill>
                <a:latin typeface="Calibri"/>
                <a:cs typeface="Calibri"/>
              </a:rPr>
              <a:t>entender</a:t>
            </a:r>
            <a:r>
              <a:rPr lang="en-US" sz="2000">
                <a:solidFill>
                  <a:srgbClr val="040A24"/>
                </a:solidFill>
                <a:latin typeface="Calibri"/>
                <a:cs typeface="Calibri"/>
              </a:rPr>
              <a:t> o </a:t>
            </a:r>
            <a:r>
              <a:rPr lang="en-US" sz="2000" err="1">
                <a:solidFill>
                  <a:srgbClr val="040A24"/>
                </a:solidFill>
                <a:latin typeface="Calibri"/>
                <a:cs typeface="Calibri"/>
              </a:rPr>
              <a:t>comportamento</a:t>
            </a:r>
            <a:r>
              <a:rPr lang="en-US" sz="2000">
                <a:solidFill>
                  <a:srgbClr val="040A24"/>
                </a:solidFill>
                <a:latin typeface="Calibri"/>
                <a:cs typeface="Calibri"/>
              </a:rPr>
              <a:t> do </a:t>
            </a:r>
            <a:r>
              <a:rPr lang="en-US" sz="2000" err="1">
                <a:solidFill>
                  <a:srgbClr val="040A24"/>
                </a:solidFill>
                <a:latin typeface="Calibri"/>
                <a:cs typeface="Calibri"/>
              </a:rPr>
              <a:t>negócio</a:t>
            </a:r>
            <a:r>
              <a:rPr lang="en-US" sz="2000">
                <a:solidFill>
                  <a:srgbClr val="040A24"/>
                </a:solidFill>
                <a:latin typeface="Calibri"/>
                <a:cs typeface="Calibri"/>
              </a:rPr>
              <a:t> a </a:t>
            </a:r>
            <a:r>
              <a:rPr lang="en-US" sz="2000" err="1">
                <a:solidFill>
                  <a:srgbClr val="040A24"/>
                </a:solidFill>
                <a:latin typeface="Calibri"/>
                <a:cs typeface="Calibri"/>
              </a:rPr>
              <a:t>partir</a:t>
            </a:r>
            <a:r>
              <a:rPr lang="en-US" sz="2000">
                <a:solidFill>
                  <a:srgbClr val="040A24"/>
                </a:solidFill>
                <a:latin typeface="Calibri"/>
                <a:cs typeface="Calibri"/>
              </a:rPr>
              <a:t> dos dados. </a:t>
            </a:r>
            <a:r>
              <a:rPr lang="en-US" sz="2000" err="1">
                <a:solidFill>
                  <a:srgbClr val="040A24"/>
                </a:solidFill>
                <a:latin typeface="Calibri"/>
                <a:cs typeface="Calibri"/>
              </a:rPr>
              <a:t>Realiza</a:t>
            </a:r>
            <a:r>
              <a:rPr lang="en-US" sz="2000">
                <a:solidFill>
                  <a:srgbClr val="040A24"/>
                </a:solidFill>
                <a:latin typeface="Calibri"/>
                <a:cs typeface="Calibri"/>
              </a:rPr>
              <a:t> o </a:t>
            </a:r>
            <a:r>
              <a:rPr lang="en-US" sz="2000" err="1">
                <a:solidFill>
                  <a:srgbClr val="040A24"/>
                </a:solidFill>
                <a:latin typeface="Calibri"/>
                <a:cs typeface="Calibri"/>
              </a:rPr>
              <a:t>diagnóstico</a:t>
            </a:r>
            <a:r>
              <a:rPr lang="en-US" sz="2000">
                <a:solidFill>
                  <a:srgbClr val="040A24"/>
                </a:solidFill>
                <a:latin typeface="Calibri"/>
                <a:cs typeface="Calibri"/>
              </a:rPr>
              <a:t>, </a:t>
            </a:r>
            <a:r>
              <a:rPr lang="en-US" sz="2000" err="1">
                <a:solidFill>
                  <a:srgbClr val="040A24"/>
                </a:solidFill>
                <a:latin typeface="Calibri"/>
                <a:cs typeface="Calibri"/>
              </a:rPr>
              <a:t>identifica</a:t>
            </a:r>
            <a:r>
              <a:rPr lang="en-US" sz="200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err="1">
                <a:solidFill>
                  <a:srgbClr val="040A24"/>
                </a:solidFill>
                <a:latin typeface="Calibri"/>
                <a:cs typeface="Calibri"/>
              </a:rPr>
              <a:t>possíveis</a:t>
            </a:r>
            <a:r>
              <a:rPr lang="en-US" sz="200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err="1">
                <a:solidFill>
                  <a:srgbClr val="040A24"/>
                </a:solidFill>
                <a:latin typeface="Calibri"/>
                <a:cs typeface="Calibri"/>
              </a:rPr>
              <a:t>motivos</a:t>
            </a:r>
            <a:r>
              <a:rPr lang="en-US" sz="2000">
                <a:solidFill>
                  <a:srgbClr val="040A24"/>
                </a:solidFill>
                <a:latin typeface="Calibri"/>
                <a:cs typeface="Calibri"/>
              </a:rPr>
              <a:t> para </a:t>
            </a:r>
            <a:r>
              <a:rPr lang="en-US" sz="2000" err="1">
                <a:solidFill>
                  <a:srgbClr val="040A24"/>
                </a:solidFill>
                <a:latin typeface="Calibri"/>
                <a:cs typeface="Calibri"/>
              </a:rPr>
              <a:t>comportamentos</a:t>
            </a:r>
            <a:r>
              <a:rPr lang="en-US" sz="2000">
                <a:solidFill>
                  <a:srgbClr val="040A24"/>
                </a:solidFill>
                <a:latin typeface="Calibri"/>
                <a:cs typeface="Calibri"/>
              </a:rPr>
              <a:t> e </a:t>
            </a:r>
            <a:r>
              <a:rPr lang="en-US" sz="2000" err="1">
                <a:solidFill>
                  <a:srgbClr val="040A24"/>
                </a:solidFill>
                <a:latin typeface="Calibri"/>
                <a:cs typeface="Calibri"/>
              </a:rPr>
              <a:t>verifica</a:t>
            </a:r>
            <a:r>
              <a:rPr lang="en-US" sz="200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err="1">
                <a:solidFill>
                  <a:srgbClr val="040A24"/>
                </a:solidFill>
                <a:latin typeface="Calibri"/>
                <a:cs typeface="Calibri"/>
              </a:rPr>
              <a:t>métricas</a:t>
            </a:r>
            <a:endParaRPr lang="en-US" sz="2000">
              <a:solidFill>
                <a:srgbClr val="040A24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608392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Mercado de data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13</a:t>
            </a:fld>
            <a:r>
              <a:rPr lang="en-US"/>
              <a:t>]</a:t>
            </a:r>
            <a:endParaRPr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11F25F2-B50D-4AC8-AA89-200A2EF780E0}"/>
              </a:ext>
            </a:extLst>
          </p:cNvPr>
          <p:cNvSpPr/>
          <p:nvPr/>
        </p:nvSpPr>
        <p:spPr>
          <a:xfrm>
            <a:off x="945574" y="4431722"/>
            <a:ext cx="7138553" cy="322119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solidFill>
                  <a:srgbClr val="0C5ADB"/>
                </a:solidFill>
                <a:cs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Perfil de profissional em data</a:t>
            </a:r>
            <a:endParaRPr lang="pt-BR">
              <a:solidFill>
                <a:srgbClr val="0C5ADB"/>
              </a:solidFill>
            </a:endParaRPr>
          </a:p>
        </p:txBody>
      </p:sp>
      <p:pic>
        <p:nvPicPr>
          <p:cNvPr id="3" name="Imagem 4">
            <a:extLst>
              <a:ext uri="{FF2B5EF4-FFF2-40B4-BE49-F238E27FC236}">
                <a16:creationId xmlns:a16="http://schemas.microsoft.com/office/drawing/2014/main" id="{06F08D11-37DF-4279-8036-4965EFD453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3518" y="2863530"/>
            <a:ext cx="1112968" cy="1123751"/>
          </a:xfrm>
          <a:prstGeom prst="rect">
            <a:avLst/>
          </a:prstGeom>
        </p:spPr>
      </p:pic>
      <p:pic>
        <p:nvPicPr>
          <p:cNvPr id="5" name="Imagem 5" descr="Ícone&#10;&#10;Descrição gerada automaticamente">
            <a:extLst>
              <a:ext uri="{FF2B5EF4-FFF2-40B4-BE49-F238E27FC236}">
                <a16:creationId xmlns:a16="http://schemas.microsoft.com/office/drawing/2014/main" id="{38E5CC9C-956D-4E34-9353-203DE0ECD2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2094" y="1487697"/>
            <a:ext cx="1165884" cy="1176667"/>
          </a:xfrm>
          <a:prstGeom prst="rect">
            <a:avLst/>
          </a:prstGeom>
        </p:spPr>
      </p:pic>
      <p:pic>
        <p:nvPicPr>
          <p:cNvPr id="6" name="Imagem 6" descr="Uma imagem contendo Interface gráfica do usuário&#10;&#10;Descrição gerada automaticamente">
            <a:extLst>
              <a:ext uri="{FF2B5EF4-FFF2-40B4-BE49-F238E27FC236}">
                <a16:creationId xmlns:a16="http://schemas.microsoft.com/office/drawing/2014/main" id="{26D318C4-CE3C-4E40-937B-8D26A80020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23381" y="2131482"/>
            <a:ext cx="1229385" cy="1240168"/>
          </a:xfrm>
          <a:prstGeom prst="rect">
            <a:avLst/>
          </a:prstGeom>
        </p:spPr>
      </p:pic>
      <p:sp>
        <p:nvSpPr>
          <p:cNvPr id="7" name="Google Shape;168;p3">
            <a:extLst>
              <a:ext uri="{FF2B5EF4-FFF2-40B4-BE49-F238E27FC236}">
                <a16:creationId xmlns:a16="http://schemas.microsoft.com/office/drawing/2014/main" id="{4247B0B9-5785-D46C-7B0F-8BF0E9314F35}"/>
              </a:ext>
            </a:extLst>
          </p:cNvPr>
          <p:cNvSpPr txBox="1"/>
          <p:nvPr/>
        </p:nvSpPr>
        <p:spPr>
          <a:xfrm>
            <a:off x="3746515" y="1286226"/>
            <a:ext cx="4803561" cy="3222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lvl="1" algn="just">
              <a:buSzPts val="1600"/>
            </a:pPr>
            <a:r>
              <a:rPr lang="en-US" sz="2800" b="1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Outras</a:t>
            </a:r>
            <a:r>
              <a:rPr lang="en-US" sz="2800" b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800" b="1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carreiras</a:t>
            </a:r>
            <a:endParaRPr lang="en-US" sz="2800" b="1" err="1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6200" lvl="1" algn="just">
              <a:buSzPts val="1600"/>
            </a:pPr>
            <a:endParaRPr lang="en-US" sz="2000">
              <a:solidFill>
                <a:srgbClr val="040A24"/>
              </a:solidFill>
              <a:latin typeface="Calibri"/>
              <a:cs typeface="Calibri"/>
            </a:endParaRPr>
          </a:p>
          <a:p>
            <a:pPr marL="419100" lvl="1" indent="-342900">
              <a:buSzPts val="1600"/>
              <a:buChar char="•"/>
            </a:pPr>
            <a:r>
              <a:rPr lang="en-US" sz="2000">
                <a:solidFill>
                  <a:srgbClr val="040A24"/>
                </a:solidFill>
                <a:latin typeface="Calibri"/>
                <a:cs typeface="Calibri"/>
              </a:rPr>
              <a:t>BI – Business Intelligence Analyst</a:t>
            </a:r>
          </a:p>
          <a:p>
            <a:pPr marL="419100" lvl="1" indent="-342900">
              <a:buSzPts val="1600"/>
              <a:buChar char="•"/>
            </a:pPr>
            <a:r>
              <a:rPr lang="en-US" sz="2000">
                <a:solidFill>
                  <a:srgbClr val="040A24"/>
                </a:solidFill>
                <a:latin typeface="Calibri"/>
                <a:cs typeface="Calibri"/>
              </a:rPr>
              <a:t>Logistic |Marketing ... Analyst</a:t>
            </a:r>
          </a:p>
          <a:p>
            <a:pPr marL="419100" lvl="1" indent="-342900">
              <a:buSzPts val="1600"/>
              <a:buChar char="•"/>
            </a:pPr>
            <a:r>
              <a:rPr lang="en-US" sz="2000">
                <a:solidFill>
                  <a:srgbClr val="040A24"/>
                </a:solidFill>
                <a:latin typeface="Calibri"/>
                <a:cs typeface="Calibri"/>
              </a:rPr>
              <a:t>Machine Learning Engineer</a:t>
            </a:r>
          </a:p>
          <a:p>
            <a:pPr marL="419100" lvl="1" indent="-342900">
              <a:buSzPts val="1600"/>
              <a:buChar char="•"/>
            </a:pPr>
            <a:r>
              <a:rPr lang="en-US" sz="2000">
                <a:solidFill>
                  <a:srgbClr val="040A24"/>
                </a:solidFill>
                <a:latin typeface="Calibri"/>
                <a:cs typeface="Calibri"/>
              </a:rPr>
              <a:t>Data Architect</a:t>
            </a:r>
          </a:p>
        </p:txBody>
      </p:sp>
    </p:spTree>
    <p:extLst>
      <p:ext uri="{BB962C8B-B14F-4D97-AF65-F5344CB8AC3E}">
        <p14:creationId xmlns:p14="http://schemas.microsoft.com/office/powerpoint/2010/main" val="33196205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5"/>
          <p:cNvSpPr txBox="1"/>
          <p:nvPr/>
        </p:nvSpPr>
        <p:spPr>
          <a:xfrm>
            <a:off x="565525" y="3822631"/>
            <a:ext cx="7410300" cy="8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2400"/>
            </a:pPr>
            <a:r>
              <a:rPr lang="en-US" sz="2400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Power BI Analyst</a:t>
            </a:r>
            <a:endParaRPr lang="en-US" sz="2400" dirty="0">
              <a:solidFill>
                <a:srgbClr val="A5A5A5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07" name="Google Shape;107;p5"/>
          <p:cNvSpPr txBox="1"/>
          <p:nvPr/>
        </p:nvSpPr>
        <p:spPr>
          <a:xfrm>
            <a:off x="596141" y="1905441"/>
            <a:ext cx="7410300" cy="1330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3950" b="1" dirty="0">
                <a:solidFill>
                  <a:srgbClr val="EA4E60"/>
                </a:solidFill>
                <a:latin typeface="Century Gothic"/>
              </a:rPr>
              <a:t>Business Intelligence e </a:t>
            </a:r>
            <a:r>
              <a:rPr lang="en-US" sz="3950" b="1" dirty="0" err="1">
                <a:solidFill>
                  <a:srgbClr val="EA4E60"/>
                </a:solidFill>
                <a:latin typeface="Century Gothic"/>
              </a:rPr>
              <a:t>sua</a:t>
            </a:r>
            <a:r>
              <a:rPr lang="en-US" sz="3950" b="1" dirty="0">
                <a:solidFill>
                  <a:srgbClr val="EA4E60"/>
                </a:solidFill>
                <a:latin typeface="Century Gothic"/>
              </a:rPr>
              <a:t> </a:t>
            </a:r>
            <a:r>
              <a:rPr lang="en-US" sz="3950" b="1" dirty="0" err="1">
                <a:solidFill>
                  <a:srgbClr val="EA4E60"/>
                </a:solidFill>
                <a:latin typeface="Century Gothic"/>
              </a:rPr>
              <a:t>Matéria</a:t>
            </a:r>
            <a:r>
              <a:rPr lang="en-US" sz="3950" b="1" dirty="0">
                <a:solidFill>
                  <a:srgbClr val="EA4E60"/>
                </a:solidFill>
                <a:latin typeface="Century Gothic"/>
              </a:rPr>
              <a:t> Prima: Dados</a:t>
            </a:r>
          </a:p>
        </p:txBody>
      </p:sp>
      <p:pic>
        <p:nvPicPr>
          <p:cNvPr id="108" name="Google Shape;108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7" y="120128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/>
              <a:t>14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45397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16295da5bc_0_62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Dados X Info X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Conhecimento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88" name="Google Shape;88;g116295da5bc_0_6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15</a:t>
            </a:fld>
            <a:r>
              <a:rPr lang="en-US"/>
              <a:t>]</a:t>
            </a:r>
            <a:endParaRPr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68ED7BEF-DEAD-5F44-673F-25221CD68D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1035" y="1706570"/>
            <a:ext cx="5396592" cy="2975412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7D3AE90-8C6C-BB42-A5C9-8A25E730AD3E}"/>
              </a:ext>
            </a:extLst>
          </p:cNvPr>
          <p:cNvSpPr/>
          <p:nvPr/>
        </p:nvSpPr>
        <p:spPr>
          <a:xfrm>
            <a:off x="1257299" y="2951388"/>
            <a:ext cx="1122590" cy="377599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tx1"/>
                </a:solidFill>
                <a:cs typeface="Arial"/>
              </a:rPr>
              <a:t>Dados</a:t>
            </a:r>
            <a:endParaRPr lang="en-US">
              <a:solidFill>
                <a:schemeClr val="tx1"/>
              </a:solidFill>
              <a:cs typeface="Arial"/>
            </a:endParaRPr>
          </a:p>
        </p:txBody>
      </p:sp>
      <p:sp>
        <p:nvSpPr>
          <p:cNvPr id="7" name="Arrow: Curved Up 6">
            <a:extLst>
              <a:ext uri="{FF2B5EF4-FFF2-40B4-BE49-F238E27FC236}">
                <a16:creationId xmlns:a16="http://schemas.microsoft.com/office/drawing/2014/main" id="{B468A8B9-D34E-A8CE-FF55-E853582312F9}"/>
              </a:ext>
            </a:extLst>
          </p:cNvPr>
          <p:cNvSpPr/>
          <p:nvPr/>
        </p:nvSpPr>
        <p:spPr>
          <a:xfrm rot="1440000">
            <a:off x="1307656" y="3912436"/>
            <a:ext cx="2490106" cy="765400"/>
          </a:xfrm>
          <a:prstGeom prst="curvedUp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F5455C0-07E0-F298-73D0-B44B11C6E42E}"/>
              </a:ext>
            </a:extLst>
          </p:cNvPr>
          <p:cNvSpPr/>
          <p:nvPr/>
        </p:nvSpPr>
        <p:spPr>
          <a:xfrm>
            <a:off x="4972048" y="4523014"/>
            <a:ext cx="1714500" cy="387804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n-US" dirty="0" err="1">
                <a:solidFill>
                  <a:schemeClr val="tx1"/>
                </a:solidFill>
                <a:cs typeface="Arial"/>
              </a:rPr>
              <a:t>Informações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64E2321-98E4-47AB-49B0-375AFE97A7B3}"/>
              </a:ext>
            </a:extLst>
          </p:cNvPr>
          <p:cNvSpPr/>
          <p:nvPr/>
        </p:nvSpPr>
        <p:spPr>
          <a:xfrm>
            <a:off x="6982503" y="1512434"/>
            <a:ext cx="1714500" cy="387804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n-US" dirty="0" err="1">
                <a:solidFill>
                  <a:schemeClr val="tx1"/>
                </a:solidFill>
                <a:cs typeface="Arial"/>
              </a:rPr>
              <a:t>Conhecimento</a:t>
            </a:r>
          </a:p>
        </p:txBody>
      </p:sp>
      <p:sp>
        <p:nvSpPr>
          <p:cNvPr id="10" name="Arrow: Curved Up 9">
            <a:extLst>
              <a:ext uri="{FF2B5EF4-FFF2-40B4-BE49-F238E27FC236}">
                <a16:creationId xmlns:a16="http://schemas.microsoft.com/office/drawing/2014/main" id="{96505003-A924-DF82-1A5E-BFE20FFB8600}"/>
              </a:ext>
            </a:extLst>
          </p:cNvPr>
          <p:cNvSpPr/>
          <p:nvPr/>
        </p:nvSpPr>
        <p:spPr>
          <a:xfrm rot="19380000">
            <a:off x="5061523" y="3663235"/>
            <a:ext cx="1714499" cy="479650"/>
          </a:xfrm>
          <a:prstGeom prst="curvedUp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6807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16295da5bc_0_62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Exemplo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88" name="Google Shape;88;g116295da5bc_0_6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16</a:t>
            </a:fld>
            <a:r>
              <a:rPr lang="en-US"/>
              <a:t>]</a:t>
            </a:r>
            <a:endParaRPr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68ED7BEF-DEAD-5F44-673F-25221CD68D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1035" y="1706570"/>
            <a:ext cx="5396592" cy="2975412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7D3AE90-8C6C-BB42-A5C9-8A25E730AD3E}"/>
              </a:ext>
            </a:extLst>
          </p:cNvPr>
          <p:cNvSpPr/>
          <p:nvPr/>
        </p:nvSpPr>
        <p:spPr>
          <a:xfrm>
            <a:off x="1257299" y="2951388"/>
            <a:ext cx="1122590" cy="377599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tx1"/>
                </a:solidFill>
                <a:cs typeface="Arial"/>
              </a:rPr>
              <a:t>Dados</a:t>
            </a:r>
            <a:endParaRPr lang="en-US">
              <a:solidFill>
                <a:schemeClr val="tx1"/>
              </a:solidFill>
              <a:cs typeface="Arial"/>
            </a:endParaRPr>
          </a:p>
        </p:txBody>
      </p:sp>
      <p:sp>
        <p:nvSpPr>
          <p:cNvPr id="7" name="Arrow: Curved Up 6">
            <a:extLst>
              <a:ext uri="{FF2B5EF4-FFF2-40B4-BE49-F238E27FC236}">
                <a16:creationId xmlns:a16="http://schemas.microsoft.com/office/drawing/2014/main" id="{B468A8B9-D34E-A8CE-FF55-E853582312F9}"/>
              </a:ext>
            </a:extLst>
          </p:cNvPr>
          <p:cNvSpPr/>
          <p:nvPr/>
        </p:nvSpPr>
        <p:spPr>
          <a:xfrm rot="1440000">
            <a:off x="1307656" y="3912436"/>
            <a:ext cx="2490106" cy="765400"/>
          </a:xfrm>
          <a:prstGeom prst="curvedUp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F5455C0-07E0-F298-73D0-B44B11C6E42E}"/>
              </a:ext>
            </a:extLst>
          </p:cNvPr>
          <p:cNvSpPr/>
          <p:nvPr/>
        </p:nvSpPr>
        <p:spPr>
          <a:xfrm>
            <a:off x="4972048" y="4523014"/>
            <a:ext cx="1714500" cy="387804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n-US" dirty="0" err="1">
                <a:solidFill>
                  <a:schemeClr val="tx1"/>
                </a:solidFill>
                <a:cs typeface="Arial"/>
              </a:rPr>
              <a:t>Informações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64E2321-98E4-47AB-49B0-375AFE97A7B3}"/>
              </a:ext>
            </a:extLst>
          </p:cNvPr>
          <p:cNvSpPr/>
          <p:nvPr/>
        </p:nvSpPr>
        <p:spPr>
          <a:xfrm>
            <a:off x="6982503" y="1512434"/>
            <a:ext cx="1714500" cy="387804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n-US" dirty="0" err="1">
                <a:solidFill>
                  <a:schemeClr val="tx1"/>
                </a:solidFill>
                <a:cs typeface="Arial"/>
              </a:rPr>
              <a:t>Conhecimento</a:t>
            </a:r>
          </a:p>
        </p:txBody>
      </p:sp>
      <p:sp>
        <p:nvSpPr>
          <p:cNvPr id="10" name="Arrow: Curved Up 9">
            <a:extLst>
              <a:ext uri="{FF2B5EF4-FFF2-40B4-BE49-F238E27FC236}">
                <a16:creationId xmlns:a16="http://schemas.microsoft.com/office/drawing/2014/main" id="{96505003-A924-DF82-1A5E-BFE20FFB8600}"/>
              </a:ext>
            </a:extLst>
          </p:cNvPr>
          <p:cNvSpPr/>
          <p:nvPr/>
        </p:nvSpPr>
        <p:spPr>
          <a:xfrm rot="19380000">
            <a:off x="5061523" y="3663235"/>
            <a:ext cx="1714499" cy="479650"/>
          </a:xfrm>
          <a:prstGeom prst="curvedUp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1088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16295da5bc_0_62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Dados X Info X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Conhecimento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88" name="Google Shape;88;g116295da5bc_0_6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17</a:t>
            </a:fld>
            <a:r>
              <a:rPr lang="en-US"/>
              <a:t>]</a:t>
            </a:r>
            <a:endParaRPr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68ED7BEF-DEAD-5F44-673F-25221CD68D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1946" y="2298480"/>
            <a:ext cx="2804433" cy="1536457"/>
          </a:xfrm>
          <a:prstGeom prst="rect">
            <a:avLst/>
          </a:prstGeom>
        </p:spPr>
      </p:pic>
      <p:sp>
        <p:nvSpPr>
          <p:cNvPr id="3" name="Google Shape;86;g116295da5bc_0_62">
            <a:extLst>
              <a:ext uri="{FF2B5EF4-FFF2-40B4-BE49-F238E27FC236}">
                <a16:creationId xmlns:a16="http://schemas.microsoft.com/office/drawing/2014/main" id="{D1259112-E26C-8B18-457C-135D460A4172}"/>
              </a:ext>
            </a:extLst>
          </p:cNvPr>
          <p:cNvSpPr txBox="1"/>
          <p:nvPr/>
        </p:nvSpPr>
        <p:spPr>
          <a:xfrm>
            <a:off x="565525" y="2445905"/>
            <a:ext cx="4896846" cy="1404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19100" indent="-342900" algn="just">
              <a:buSzPts val="2400"/>
              <a:buFont typeface="Arial,Sans-Serif"/>
              <a:buChar char="•"/>
            </a:pPr>
            <a:r>
              <a:rPr lang="en-US" sz="2000" b="1" dirty="0">
                <a:solidFill>
                  <a:srgbClr val="040A24"/>
                </a:solidFill>
                <a:latin typeface="Calibri"/>
                <a:ea typeface="Calibri"/>
              </a:rPr>
              <a:t>Dados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</a:rPr>
              <a:t>: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</a:rPr>
              <a:t>não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</a:rPr>
              <a:t>possuem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</a:rPr>
              <a:t> valor –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</a:rPr>
              <a:t>qualquer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</a:rPr>
              <a:t>tipo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</a:rPr>
              <a:t> de dados</a:t>
            </a:r>
          </a:p>
          <a:p>
            <a:pPr marL="419100" indent="-342900" algn="just">
              <a:buSzPts val="2400"/>
              <a:buFont typeface="Arial,Sans-Serif"/>
              <a:buChar char="•"/>
            </a:pPr>
            <a:r>
              <a:rPr lang="en-US" sz="2000" b="1" dirty="0" err="1">
                <a:solidFill>
                  <a:srgbClr val="040A24"/>
                </a:solidFill>
                <a:latin typeface="Calibri"/>
                <a:ea typeface="Calibri"/>
              </a:rPr>
              <a:t>Informação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</a:rPr>
              <a:t>: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</a:rPr>
              <a:t>representação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</a:rPr>
              <a:t> do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</a:rPr>
              <a:t>cenário</a:t>
            </a:r>
          </a:p>
          <a:p>
            <a:pPr marL="419100" indent="-342900" algn="just">
              <a:buSzPts val="2400"/>
              <a:buFont typeface="Arial,Sans-Serif"/>
              <a:buChar char="•"/>
            </a:pPr>
            <a:r>
              <a:rPr lang="en-US" sz="2000" b="1" dirty="0" err="1">
                <a:solidFill>
                  <a:srgbClr val="040A24"/>
                </a:solidFill>
                <a:latin typeface="Calibri"/>
                <a:ea typeface="Calibri"/>
              </a:rPr>
              <a:t>Conhecimento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</a:rPr>
              <a:t>: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</a:rPr>
              <a:t>compreensão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</a:rPr>
              <a:t> de um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</a:rPr>
              <a:t>contexto</a:t>
            </a:r>
            <a:endParaRPr lang="en-US" sz="2000" dirty="0">
              <a:solidFill>
                <a:srgbClr val="040A24"/>
              </a:solidFill>
              <a:latin typeface="Calibri"/>
              <a:ea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2124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rrow: Right 3">
            <a:extLst>
              <a:ext uri="{FF2B5EF4-FFF2-40B4-BE49-F238E27FC236}">
                <a16:creationId xmlns:a16="http://schemas.microsoft.com/office/drawing/2014/main" id="{7D71015F-66F9-7D68-BE30-2568F4CB010C}"/>
              </a:ext>
            </a:extLst>
          </p:cNvPr>
          <p:cNvSpPr/>
          <p:nvPr/>
        </p:nvSpPr>
        <p:spPr>
          <a:xfrm>
            <a:off x="459894" y="3115245"/>
            <a:ext cx="8409214" cy="581704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Google Shape;87;g116295da5bc_0_62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Dados X Info X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Conhecimento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88" name="Google Shape;88;g116295da5bc_0_6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18</a:t>
            </a:fld>
            <a:r>
              <a:rPr lang="en-US"/>
              <a:t>]</a:t>
            </a:r>
            <a:endParaRPr/>
          </a:p>
        </p:txBody>
      </p:sp>
      <p:pic>
        <p:nvPicPr>
          <p:cNvPr id="3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450DD4C3-671D-CD05-4AC8-104483A4C1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8302" r="305" b="-539"/>
          <a:stretch/>
        </p:blipFill>
        <p:spPr>
          <a:xfrm>
            <a:off x="1332819" y="1983921"/>
            <a:ext cx="6662093" cy="2736499"/>
          </a:xfrm>
          <a:prstGeom prst="rect">
            <a:avLst/>
          </a:prstGeom>
        </p:spPr>
      </p:pic>
      <p:pic>
        <p:nvPicPr>
          <p:cNvPr id="12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57437CE3-BEC6-2C6A-D76F-B14956F308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954" t="4851" r="2595" b="72703"/>
          <a:stretch/>
        </p:blipFill>
        <p:spPr>
          <a:xfrm>
            <a:off x="240846" y="1340457"/>
            <a:ext cx="2101672" cy="850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8447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16295da5bc_0_62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Dados X Info X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Conhecimento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88" name="Google Shape;88;g116295da5bc_0_6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19</a:t>
            </a:fld>
            <a:r>
              <a:rPr lang="en-US"/>
              <a:t>]</a:t>
            </a:r>
            <a:endParaRPr/>
          </a:p>
        </p:txBody>
      </p:sp>
      <p:pic>
        <p:nvPicPr>
          <p:cNvPr id="4" name="Imagem 2" descr="Mulher de negócios com as mãos na cabeça">
            <a:extLst>
              <a:ext uri="{FF2B5EF4-FFF2-40B4-BE49-F238E27FC236}">
                <a16:creationId xmlns:a16="http://schemas.microsoft.com/office/drawing/2014/main" id="{4B8F7548-AA6A-12E4-5AF2-240A138A16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6803" r="680" b="68586"/>
          <a:stretch/>
        </p:blipFill>
        <p:spPr>
          <a:xfrm>
            <a:off x="5374036" y="3329297"/>
            <a:ext cx="2334092" cy="1799413"/>
          </a:xfrm>
          <a:prstGeom prst="rect">
            <a:avLst/>
          </a:prstGeom>
        </p:spPr>
      </p:pic>
      <p:sp>
        <p:nvSpPr>
          <p:cNvPr id="7" name="Balão de Pensamento: Nuvem 2">
            <a:extLst>
              <a:ext uri="{FF2B5EF4-FFF2-40B4-BE49-F238E27FC236}">
                <a16:creationId xmlns:a16="http://schemas.microsoft.com/office/drawing/2014/main" id="{751C03B3-3170-D44A-94CB-1C2B36C09C44}"/>
              </a:ext>
            </a:extLst>
          </p:cNvPr>
          <p:cNvSpPr/>
          <p:nvPr/>
        </p:nvSpPr>
        <p:spPr>
          <a:xfrm>
            <a:off x="5588030" y="1672939"/>
            <a:ext cx="3245688" cy="1466490"/>
          </a:xfrm>
          <a:prstGeom prst="cloudCallou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 dirty="0">
                <a:solidFill>
                  <a:schemeClr val="tx1"/>
                </a:solidFill>
                <a:cs typeface="Arial"/>
              </a:rPr>
              <a:t>E além disso.... e a </a:t>
            </a:r>
            <a:r>
              <a:rPr lang="pt-BR" sz="1600" b="1" dirty="0">
                <a:solidFill>
                  <a:schemeClr val="tx1"/>
                </a:solidFill>
                <a:cs typeface="Arial"/>
              </a:rPr>
              <a:t>Inteligência</a:t>
            </a:r>
            <a:r>
              <a:rPr lang="pt-BR" sz="1600" dirty="0">
                <a:solidFill>
                  <a:schemeClr val="tx1"/>
                </a:solidFill>
                <a:cs typeface="Arial"/>
              </a:rPr>
              <a:t>?</a:t>
            </a:r>
          </a:p>
        </p:txBody>
      </p:sp>
      <p:pic>
        <p:nvPicPr>
          <p:cNvPr id="8" name="Picture 8" descr="A picture containing icon&#10;&#10;Description automatically generated">
            <a:extLst>
              <a:ext uri="{FF2B5EF4-FFF2-40B4-BE49-F238E27FC236}">
                <a16:creationId xmlns:a16="http://schemas.microsoft.com/office/drawing/2014/main" id="{A3FB9673-CBF9-0335-7D01-EC5FDED2E6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730" y="1528683"/>
            <a:ext cx="4376057" cy="3423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4140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Objetivo Geral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0" name="Google Shape;170;p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</a:t>
            </a:fld>
            <a:r>
              <a:rPr lang="en-US"/>
              <a:t>]</a:t>
            </a:r>
            <a:endParaRPr/>
          </a:p>
        </p:txBody>
      </p:sp>
      <p:pic>
        <p:nvPicPr>
          <p:cNvPr id="7" name="Picture 7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B301A202-BD5F-F401-9306-7D522F61BF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3871" y="2044911"/>
            <a:ext cx="3906611" cy="2176269"/>
          </a:xfrm>
          <a:prstGeom prst="rect">
            <a:avLst/>
          </a:prstGeom>
        </p:spPr>
      </p:pic>
      <p:sp>
        <p:nvSpPr>
          <p:cNvPr id="11" name="Google Shape;86;g116295da5bc_0_62">
            <a:extLst>
              <a:ext uri="{FF2B5EF4-FFF2-40B4-BE49-F238E27FC236}">
                <a16:creationId xmlns:a16="http://schemas.microsoft.com/office/drawing/2014/main" id="{E8A1B8CD-E02E-B7A2-4FB2-6F16581FB4CC}"/>
              </a:ext>
            </a:extLst>
          </p:cNvPr>
          <p:cNvSpPr txBox="1"/>
          <p:nvPr/>
        </p:nvSpPr>
        <p:spPr>
          <a:xfrm>
            <a:off x="545114" y="1879027"/>
            <a:ext cx="4243702" cy="25048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19100" indent="-342900" algn="just">
              <a:buSzPts val="2400"/>
              <a:buFont typeface="Arial,Sans-Serif"/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</a:rPr>
              <a:t>Pensamento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</a:rPr>
              <a:t>Analítico</a:t>
            </a:r>
            <a:endParaRPr lang="en-US" sz="2400">
              <a:solidFill>
                <a:srgbClr val="040A24"/>
              </a:solidFill>
              <a:latin typeface="Calibri"/>
              <a:ea typeface="Calibri"/>
            </a:endParaRPr>
          </a:p>
          <a:p>
            <a:pPr marL="419100" indent="-342900" algn="just">
              <a:buSzPts val="2400"/>
              <a:buFont typeface="Arial,Sans-Serif"/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</a:rPr>
              <a:t>SQL Analytics</a:t>
            </a:r>
          </a:p>
          <a:p>
            <a:pPr marL="419100" indent="-342900" algn="just">
              <a:buSzPts val="2400"/>
              <a:buFont typeface="Arial,Sans-Serif"/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</a:rPr>
              <a:t>Extração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</a:rPr>
              <a:t> e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</a:rPr>
              <a:t>Análise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</a:rPr>
              <a:t> de Dados</a:t>
            </a:r>
            <a:endParaRPr lang="en-US"/>
          </a:p>
          <a:p>
            <a:pPr marL="419100" indent="-342900" algn="just">
              <a:buSzPts val="2400"/>
              <a:buFont typeface="Arial,Sans-Serif"/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</a:rPr>
              <a:t>Conhecimento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</a:rPr>
              <a:t>em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</a:rPr>
              <a:t>processo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</a:rPr>
              <a:t> de ETL</a:t>
            </a:r>
          </a:p>
          <a:p>
            <a:pPr marL="419100" indent="-342900" algn="just">
              <a:buSzPts val="2400"/>
              <a:buFont typeface="Arial,Sans-Serif"/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</a:rPr>
              <a:t>Introduação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</a:rPr>
              <a:t>ao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</a:rPr>
              <a:t> Power BI</a:t>
            </a:r>
          </a:p>
        </p:txBody>
      </p:sp>
    </p:spTree>
    <p:extLst>
      <p:ext uri="{BB962C8B-B14F-4D97-AF65-F5344CB8AC3E}">
        <p14:creationId xmlns:p14="http://schemas.microsoft.com/office/powerpoint/2010/main" val="24010573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4" descr="A picture containing text, clipart, light, vector graphics&#10;&#10;Description automatically generated">
            <a:extLst>
              <a:ext uri="{FF2B5EF4-FFF2-40B4-BE49-F238E27FC236}">
                <a16:creationId xmlns:a16="http://schemas.microsoft.com/office/drawing/2014/main" id="{15BE3737-6BF9-03E1-FD49-DBE92B6FB5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4042" y="1414282"/>
            <a:ext cx="1215247" cy="1096454"/>
          </a:xfrm>
          <a:prstGeom prst="rect">
            <a:avLst/>
          </a:prstGeom>
        </p:spPr>
      </p:pic>
      <p:pic>
        <p:nvPicPr>
          <p:cNvPr id="11" name="Picture 12" descr="A picture containing icon&#10;&#10;Description automatically generated">
            <a:extLst>
              <a:ext uri="{FF2B5EF4-FFF2-40B4-BE49-F238E27FC236}">
                <a16:creationId xmlns:a16="http://schemas.microsoft.com/office/drawing/2014/main" id="{1E7F6473-47CE-9663-34F6-11AAD65080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0498" y="3863736"/>
            <a:ext cx="1562100" cy="1276350"/>
          </a:xfrm>
          <a:prstGeom prst="rect">
            <a:avLst/>
          </a:prstGeom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7D71015F-66F9-7D68-BE30-2568F4CB010C}"/>
              </a:ext>
            </a:extLst>
          </p:cNvPr>
          <p:cNvSpPr/>
          <p:nvPr/>
        </p:nvSpPr>
        <p:spPr>
          <a:xfrm>
            <a:off x="373630" y="3298556"/>
            <a:ext cx="8409214" cy="387610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Google Shape;87;g116295da5bc_0_62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sym typeface="Century Gothic"/>
              </a:rPr>
              <a:t>Objetivo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sym typeface="Century Gothic"/>
              </a:rPr>
              <a:t> –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sym typeface="Century Gothic"/>
              </a:rPr>
              <a:t>Fluxo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sym typeface="Century Gothic"/>
              </a:rPr>
              <a:t> dos dados</a:t>
            </a:r>
            <a:endParaRPr lang="en-US" dirty="0" err="1"/>
          </a:p>
        </p:txBody>
      </p:sp>
      <p:sp>
        <p:nvSpPr>
          <p:cNvPr id="88" name="Google Shape;88;g116295da5bc_0_6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20</a:t>
            </a:fld>
            <a:r>
              <a:rPr lang="en-US"/>
              <a:t>]</a:t>
            </a:r>
            <a:endParaRPr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8DC54E9-0434-D310-EE55-75CDCE206A49}"/>
              </a:ext>
            </a:extLst>
          </p:cNvPr>
          <p:cNvSpPr/>
          <p:nvPr/>
        </p:nvSpPr>
        <p:spPr>
          <a:xfrm>
            <a:off x="243695" y="2649463"/>
            <a:ext cx="1122590" cy="377599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tx1"/>
                </a:solidFill>
                <a:cs typeface="Arial"/>
              </a:rPr>
              <a:t>Dados</a:t>
            </a:r>
            <a:endParaRPr lang="en-US">
              <a:solidFill>
                <a:schemeClr val="tx1"/>
              </a:solidFill>
              <a:cs typeface="Arial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7085754-4CF2-1C9D-B502-A473E6AF2BC5}"/>
              </a:ext>
            </a:extLst>
          </p:cNvPr>
          <p:cNvSpPr/>
          <p:nvPr/>
        </p:nvSpPr>
        <p:spPr>
          <a:xfrm>
            <a:off x="2233161" y="3897599"/>
            <a:ext cx="1714500" cy="387804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n-US" dirty="0" err="1">
                <a:solidFill>
                  <a:schemeClr val="tx1"/>
                </a:solidFill>
                <a:cs typeface="Arial"/>
              </a:rPr>
              <a:t>Informações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F53A558-DD79-7689-2037-86903A08B092}"/>
              </a:ext>
            </a:extLst>
          </p:cNvPr>
          <p:cNvSpPr/>
          <p:nvPr/>
        </p:nvSpPr>
        <p:spPr>
          <a:xfrm>
            <a:off x="4060305" y="2644651"/>
            <a:ext cx="1714500" cy="387804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n-US" dirty="0" err="1">
                <a:solidFill>
                  <a:schemeClr val="tx1"/>
                </a:solidFill>
                <a:cs typeface="Arial"/>
              </a:rPr>
              <a:t>Conhecimento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5F2C482-D7AD-518D-8170-0E8EADCB1F86}"/>
              </a:ext>
            </a:extLst>
          </p:cNvPr>
          <p:cNvSpPr/>
          <p:nvPr/>
        </p:nvSpPr>
        <p:spPr>
          <a:xfrm>
            <a:off x="6605097" y="3863133"/>
            <a:ext cx="1714500" cy="387804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n-US" b="1" dirty="0" err="1">
                <a:solidFill>
                  <a:schemeClr val="tx1"/>
                </a:solidFill>
                <a:cs typeface="Arial"/>
              </a:rPr>
              <a:t>Decisões</a:t>
            </a:r>
            <a:endParaRPr lang="en-US" b="1">
              <a:solidFill>
                <a:schemeClr val="tx1"/>
              </a:solidFill>
              <a:cs typeface="Arial"/>
            </a:endParaRPr>
          </a:p>
        </p:txBody>
      </p:sp>
      <p:pic>
        <p:nvPicPr>
          <p:cNvPr id="13" name="Picture 13" descr="Icon&#10;&#10;Description automatically generated">
            <a:extLst>
              <a:ext uri="{FF2B5EF4-FFF2-40B4-BE49-F238E27FC236}">
                <a16:creationId xmlns:a16="http://schemas.microsoft.com/office/drawing/2014/main" id="{F96AF61A-7CCE-91AC-C91E-90CA44AD2C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1306" y="1675322"/>
            <a:ext cx="1075247" cy="833168"/>
          </a:xfrm>
          <a:prstGeom prst="rect">
            <a:avLst/>
          </a:prstGeom>
        </p:spPr>
      </p:pic>
      <p:pic>
        <p:nvPicPr>
          <p:cNvPr id="15" name="Picture 15" descr="Icon&#10;&#10;Description automatically generated">
            <a:extLst>
              <a:ext uri="{FF2B5EF4-FFF2-40B4-BE49-F238E27FC236}">
                <a16:creationId xmlns:a16="http://schemas.microsoft.com/office/drawing/2014/main" id="{23A2A7E6-BEFA-8461-C31D-40F658FA93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33162" y="1531188"/>
            <a:ext cx="1857375" cy="1714500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5BC51185-F9AA-339D-E66C-047F9CDE227B}"/>
              </a:ext>
            </a:extLst>
          </p:cNvPr>
          <p:cNvSpPr/>
          <p:nvPr/>
        </p:nvSpPr>
        <p:spPr>
          <a:xfrm>
            <a:off x="645364" y="3346510"/>
            <a:ext cx="312707" cy="291141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424F81F-7073-C42B-7F9A-1B09378155CD}"/>
              </a:ext>
            </a:extLst>
          </p:cNvPr>
          <p:cNvSpPr/>
          <p:nvPr/>
        </p:nvSpPr>
        <p:spPr>
          <a:xfrm>
            <a:off x="2931364" y="3357293"/>
            <a:ext cx="312707" cy="291141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644A961-115C-432B-FB20-A56A9F70C1AE}"/>
              </a:ext>
            </a:extLst>
          </p:cNvPr>
          <p:cNvSpPr/>
          <p:nvPr/>
        </p:nvSpPr>
        <p:spPr>
          <a:xfrm>
            <a:off x="4764477" y="3346510"/>
            <a:ext cx="312707" cy="291141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E0F80C7-1693-D9C7-28CC-05419ACA66E1}"/>
              </a:ext>
            </a:extLst>
          </p:cNvPr>
          <p:cNvSpPr/>
          <p:nvPr/>
        </p:nvSpPr>
        <p:spPr>
          <a:xfrm>
            <a:off x="7255355" y="3346510"/>
            <a:ext cx="312707" cy="291141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8230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16295da5bc_0_62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Business Intelligence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88" name="Google Shape;88;g116295da5bc_0_6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21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86;g116295da5bc_0_62">
            <a:extLst>
              <a:ext uri="{FF2B5EF4-FFF2-40B4-BE49-F238E27FC236}">
                <a16:creationId xmlns:a16="http://schemas.microsoft.com/office/drawing/2014/main" id="{D1259112-E26C-8B18-457C-135D460A4172}"/>
              </a:ext>
            </a:extLst>
          </p:cNvPr>
          <p:cNvSpPr txBox="1"/>
          <p:nvPr/>
        </p:nvSpPr>
        <p:spPr>
          <a:xfrm>
            <a:off x="565525" y="1949886"/>
            <a:ext cx="8013138" cy="2634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algn="just"/>
            <a:r>
              <a:rPr lang="en-US" sz="2400" dirty="0">
                <a:solidFill>
                  <a:schemeClr val="tx1"/>
                </a:solidFill>
                <a:latin typeface="Calibri"/>
              </a:rPr>
              <a:t>"</a:t>
            </a:r>
            <a:r>
              <a:rPr lang="en-US" sz="2400" dirty="0">
                <a:latin typeface="Calibri"/>
              </a:rPr>
              <a:t>Business intelligence </a:t>
            </a:r>
            <a:r>
              <a:rPr lang="en-US" sz="2400" dirty="0" err="1">
                <a:latin typeface="Calibri"/>
              </a:rPr>
              <a:t>consiste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em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uma</a:t>
            </a:r>
            <a:r>
              <a:rPr lang="en-US" sz="2400" dirty="0">
                <a:latin typeface="Calibri"/>
              </a:rPr>
              <a:t> </a:t>
            </a:r>
            <a:r>
              <a:rPr lang="en-US" sz="2400" dirty="0" err="1">
                <a:latin typeface="Calibri"/>
              </a:rPr>
              <a:t>área</a:t>
            </a:r>
            <a:r>
              <a:rPr lang="en-US" sz="2400" dirty="0">
                <a:latin typeface="Calibri"/>
              </a:rPr>
              <a:t> </a:t>
            </a:r>
            <a:r>
              <a:rPr lang="en-US" sz="2400" dirty="0" err="1">
                <a:latin typeface="Calibri"/>
              </a:rPr>
              <a:t>composta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por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estratégias</a:t>
            </a:r>
            <a:r>
              <a:rPr lang="en-US" sz="2400" dirty="0">
                <a:latin typeface="Calibri"/>
              </a:rPr>
              <a:t> e </a:t>
            </a:r>
            <a:r>
              <a:rPr lang="en-US" sz="2400" dirty="0" err="1">
                <a:latin typeface="Calibri"/>
              </a:rPr>
              <a:t>tecnologias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utilizadas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pelas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empresa</a:t>
            </a:r>
            <a:r>
              <a:rPr lang="en-US" sz="2400" dirty="0">
                <a:latin typeface="Calibri"/>
              </a:rPr>
              <a:t> a </a:t>
            </a:r>
            <a:r>
              <a:rPr lang="en-US" sz="2400" dirty="0" err="1">
                <a:latin typeface="Calibri"/>
              </a:rPr>
              <a:t>fim</a:t>
            </a:r>
            <a:r>
              <a:rPr lang="en-US" sz="2400" dirty="0">
                <a:latin typeface="Calibri"/>
              </a:rPr>
              <a:t> de </a:t>
            </a:r>
            <a:r>
              <a:rPr lang="en-US" sz="2400" dirty="0" err="1">
                <a:latin typeface="Calibri"/>
              </a:rPr>
              <a:t>realizar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análise</a:t>
            </a:r>
            <a:r>
              <a:rPr lang="en-US" sz="2400" dirty="0">
                <a:latin typeface="Calibri"/>
              </a:rPr>
              <a:t> de dados e </a:t>
            </a:r>
            <a:r>
              <a:rPr lang="en-US" sz="2400" dirty="0" err="1">
                <a:latin typeface="Calibri"/>
              </a:rPr>
              <a:t>gerenciamento</a:t>
            </a:r>
            <a:r>
              <a:rPr lang="en-US" sz="2400" dirty="0">
                <a:latin typeface="Calibri"/>
              </a:rPr>
              <a:t> das </a:t>
            </a:r>
            <a:r>
              <a:rPr lang="en-US" sz="2400" dirty="0" err="1">
                <a:latin typeface="Calibri"/>
              </a:rPr>
              <a:t>informações</a:t>
            </a:r>
            <a:r>
              <a:rPr lang="en-US" sz="2400" dirty="0">
                <a:latin typeface="Calibri"/>
              </a:rPr>
              <a:t>.</a:t>
            </a:r>
            <a:r>
              <a:rPr lang="en-US" sz="2400" b="1" dirty="0">
                <a:latin typeface="Calibri"/>
              </a:rPr>
              <a:t>"</a:t>
            </a:r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067AC4C3-6C99-7F5A-880C-CFEBBEB755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0311" y="897237"/>
            <a:ext cx="1905000" cy="166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8451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5"/>
          <p:cNvSpPr txBox="1"/>
          <p:nvPr/>
        </p:nvSpPr>
        <p:spPr>
          <a:xfrm>
            <a:off x="565525" y="3563839"/>
            <a:ext cx="7410300" cy="8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2400"/>
            </a:pPr>
            <a:r>
              <a:rPr lang="en-US" sz="2400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Power BI Analyst</a:t>
            </a:r>
            <a:endParaRPr lang="en-US" sz="2400" dirty="0">
              <a:solidFill>
                <a:srgbClr val="A5A5A5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07" name="Google Shape;107;p5"/>
          <p:cNvSpPr txBox="1"/>
          <p:nvPr/>
        </p:nvSpPr>
        <p:spPr>
          <a:xfrm>
            <a:off x="565525" y="1766803"/>
            <a:ext cx="8121979" cy="1632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400" b="1" dirty="0">
                <a:solidFill>
                  <a:srgbClr val="EA4E60"/>
                </a:solidFill>
                <a:latin typeface="Century Gothic"/>
              </a:rPr>
              <a:t>O que é Business Intelligence?</a:t>
            </a:r>
          </a:p>
        </p:txBody>
      </p:sp>
      <p:pic>
        <p:nvPicPr>
          <p:cNvPr id="108" name="Google Shape;108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7" y="120128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/>
              <a:t>22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pic>
        <p:nvPicPr>
          <p:cNvPr id="2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2ECA80BC-382C-D5CD-4238-0C52228928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7674" y="2586666"/>
            <a:ext cx="4091077" cy="23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1653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4" descr="A picture containing text, clipart, light, vector graphics&#10;&#10;Description automatically generated">
            <a:extLst>
              <a:ext uri="{FF2B5EF4-FFF2-40B4-BE49-F238E27FC236}">
                <a16:creationId xmlns:a16="http://schemas.microsoft.com/office/drawing/2014/main" id="{15BE3737-6BF9-03E1-FD49-DBE92B6FB5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4042" y="1414282"/>
            <a:ext cx="1215247" cy="1096454"/>
          </a:xfrm>
          <a:prstGeom prst="rect">
            <a:avLst/>
          </a:prstGeom>
        </p:spPr>
      </p:pic>
      <p:pic>
        <p:nvPicPr>
          <p:cNvPr id="11" name="Picture 12" descr="A picture containing icon&#10;&#10;Description automatically generated">
            <a:extLst>
              <a:ext uri="{FF2B5EF4-FFF2-40B4-BE49-F238E27FC236}">
                <a16:creationId xmlns:a16="http://schemas.microsoft.com/office/drawing/2014/main" id="{1E7F6473-47CE-9663-34F6-11AAD65080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0498" y="3863736"/>
            <a:ext cx="1562100" cy="1276350"/>
          </a:xfrm>
          <a:prstGeom prst="rect">
            <a:avLst/>
          </a:prstGeom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7D71015F-66F9-7D68-BE30-2568F4CB010C}"/>
              </a:ext>
            </a:extLst>
          </p:cNvPr>
          <p:cNvSpPr/>
          <p:nvPr/>
        </p:nvSpPr>
        <p:spPr>
          <a:xfrm>
            <a:off x="373630" y="3298556"/>
            <a:ext cx="8409214" cy="387610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Google Shape;87;g116295da5bc_0_62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sym typeface="Century Gothic"/>
              </a:rPr>
              <a:t>Transformação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sym typeface="Century Gothic"/>
              </a:rPr>
              <a:t> de dados</a:t>
            </a:r>
            <a:endParaRPr lang="en-US" dirty="0"/>
          </a:p>
        </p:txBody>
      </p:sp>
      <p:sp>
        <p:nvSpPr>
          <p:cNvPr id="88" name="Google Shape;88;g116295da5bc_0_6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23</a:t>
            </a:fld>
            <a:r>
              <a:rPr lang="en-US"/>
              <a:t>]</a:t>
            </a:r>
            <a:endParaRPr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8DC54E9-0434-D310-EE55-75CDCE206A49}"/>
              </a:ext>
            </a:extLst>
          </p:cNvPr>
          <p:cNvSpPr/>
          <p:nvPr/>
        </p:nvSpPr>
        <p:spPr>
          <a:xfrm>
            <a:off x="243695" y="2649463"/>
            <a:ext cx="1122590" cy="377599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tx1"/>
                </a:solidFill>
                <a:cs typeface="Arial"/>
              </a:rPr>
              <a:t>Dados</a:t>
            </a:r>
            <a:endParaRPr lang="en-US">
              <a:solidFill>
                <a:schemeClr val="tx1"/>
              </a:solidFill>
              <a:cs typeface="Arial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7085754-4CF2-1C9D-B502-A473E6AF2BC5}"/>
              </a:ext>
            </a:extLst>
          </p:cNvPr>
          <p:cNvSpPr/>
          <p:nvPr/>
        </p:nvSpPr>
        <p:spPr>
          <a:xfrm>
            <a:off x="2233161" y="3897599"/>
            <a:ext cx="1714500" cy="387804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n-US" dirty="0" err="1">
                <a:solidFill>
                  <a:schemeClr val="tx1"/>
                </a:solidFill>
                <a:cs typeface="Arial"/>
              </a:rPr>
              <a:t>Informações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F53A558-DD79-7689-2037-86903A08B092}"/>
              </a:ext>
            </a:extLst>
          </p:cNvPr>
          <p:cNvSpPr/>
          <p:nvPr/>
        </p:nvSpPr>
        <p:spPr>
          <a:xfrm>
            <a:off x="4060305" y="2644651"/>
            <a:ext cx="1714500" cy="387804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n-US" dirty="0" err="1">
                <a:solidFill>
                  <a:schemeClr val="tx1"/>
                </a:solidFill>
                <a:cs typeface="Arial"/>
              </a:rPr>
              <a:t>Conhecimento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5F2C482-D7AD-518D-8170-0E8EADCB1F86}"/>
              </a:ext>
            </a:extLst>
          </p:cNvPr>
          <p:cNvSpPr/>
          <p:nvPr/>
        </p:nvSpPr>
        <p:spPr>
          <a:xfrm>
            <a:off x="6605097" y="3863133"/>
            <a:ext cx="1714500" cy="387804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n-US" b="1" dirty="0" err="1">
                <a:solidFill>
                  <a:schemeClr val="tx1"/>
                </a:solidFill>
                <a:cs typeface="Arial"/>
              </a:rPr>
              <a:t>Decisões</a:t>
            </a:r>
            <a:endParaRPr lang="en-US" b="1">
              <a:solidFill>
                <a:schemeClr val="tx1"/>
              </a:solidFill>
              <a:cs typeface="Arial"/>
            </a:endParaRPr>
          </a:p>
        </p:txBody>
      </p:sp>
      <p:pic>
        <p:nvPicPr>
          <p:cNvPr id="13" name="Picture 13" descr="Icon&#10;&#10;Description automatically generated">
            <a:extLst>
              <a:ext uri="{FF2B5EF4-FFF2-40B4-BE49-F238E27FC236}">
                <a16:creationId xmlns:a16="http://schemas.microsoft.com/office/drawing/2014/main" id="{F96AF61A-7CCE-91AC-C91E-90CA44AD2C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1306" y="1675322"/>
            <a:ext cx="1075247" cy="833168"/>
          </a:xfrm>
          <a:prstGeom prst="rect">
            <a:avLst/>
          </a:prstGeom>
        </p:spPr>
      </p:pic>
      <p:pic>
        <p:nvPicPr>
          <p:cNvPr id="15" name="Picture 15" descr="Icon&#10;&#10;Description automatically generated">
            <a:extLst>
              <a:ext uri="{FF2B5EF4-FFF2-40B4-BE49-F238E27FC236}">
                <a16:creationId xmlns:a16="http://schemas.microsoft.com/office/drawing/2014/main" id="{23A2A7E6-BEFA-8461-C31D-40F658FA93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33162" y="1531188"/>
            <a:ext cx="1857375" cy="1714500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5BC51185-F9AA-339D-E66C-047F9CDE227B}"/>
              </a:ext>
            </a:extLst>
          </p:cNvPr>
          <p:cNvSpPr/>
          <p:nvPr/>
        </p:nvSpPr>
        <p:spPr>
          <a:xfrm>
            <a:off x="645364" y="3346510"/>
            <a:ext cx="312707" cy="291141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424F81F-7073-C42B-7F9A-1B09378155CD}"/>
              </a:ext>
            </a:extLst>
          </p:cNvPr>
          <p:cNvSpPr/>
          <p:nvPr/>
        </p:nvSpPr>
        <p:spPr>
          <a:xfrm>
            <a:off x="2931364" y="3357293"/>
            <a:ext cx="312707" cy="291141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644A961-115C-432B-FB20-A56A9F70C1AE}"/>
              </a:ext>
            </a:extLst>
          </p:cNvPr>
          <p:cNvSpPr/>
          <p:nvPr/>
        </p:nvSpPr>
        <p:spPr>
          <a:xfrm>
            <a:off x="4764477" y="3346510"/>
            <a:ext cx="312707" cy="291141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E0F80C7-1693-D9C7-28CC-05419ACA66E1}"/>
              </a:ext>
            </a:extLst>
          </p:cNvPr>
          <p:cNvSpPr/>
          <p:nvPr/>
        </p:nvSpPr>
        <p:spPr>
          <a:xfrm>
            <a:off x="7255355" y="3346510"/>
            <a:ext cx="312707" cy="291141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3221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16295da5bc_0_62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Business Intelligence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88" name="Google Shape;88;g116295da5bc_0_6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24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86;g116295da5bc_0_62">
            <a:extLst>
              <a:ext uri="{FF2B5EF4-FFF2-40B4-BE49-F238E27FC236}">
                <a16:creationId xmlns:a16="http://schemas.microsoft.com/office/drawing/2014/main" id="{D1259112-E26C-8B18-457C-135D460A4172}"/>
              </a:ext>
            </a:extLst>
          </p:cNvPr>
          <p:cNvSpPr txBox="1"/>
          <p:nvPr/>
        </p:nvSpPr>
        <p:spPr>
          <a:xfrm>
            <a:off x="565525" y="1949886"/>
            <a:ext cx="8013138" cy="2634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19100" indent="-342900" algn="just">
              <a:buChar char="•"/>
            </a:pPr>
            <a:r>
              <a:rPr lang="en-US" sz="2400" b="1" dirty="0" err="1">
                <a:solidFill>
                  <a:schemeClr val="tx1"/>
                </a:solidFill>
                <a:latin typeface="Calibri"/>
              </a:rPr>
              <a:t>Objetivo</a:t>
            </a:r>
            <a:r>
              <a:rPr lang="en-US" sz="2400" dirty="0">
                <a:solidFill>
                  <a:schemeClr val="tx1"/>
                </a:solidFill>
                <a:latin typeface="Calibri"/>
              </a:rPr>
              <a:t>: </a:t>
            </a:r>
            <a:r>
              <a:rPr lang="en-US" sz="2400" dirty="0" err="1">
                <a:solidFill>
                  <a:schemeClr val="tx1"/>
                </a:solidFill>
                <a:latin typeface="Calibri"/>
              </a:rPr>
              <a:t>transformar</a:t>
            </a:r>
            <a:r>
              <a:rPr lang="en-US" sz="2400" dirty="0">
                <a:solidFill>
                  <a:schemeClr val="tx1"/>
                </a:solidFill>
                <a:latin typeface="Calibri"/>
              </a:rPr>
              <a:t> dados </a:t>
            </a:r>
            <a:r>
              <a:rPr lang="en-US" sz="2400" dirty="0" err="1">
                <a:solidFill>
                  <a:schemeClr val="tx1"/>
                </a:solidFill>
                <a:latin typeface="Calibri"/>
              </a:rPr>
              <a:t>em</a:t>
            </a:r>
            <a:r>
              <a:rPr lang="en-US" sz="2400" dirty="0">
                <a:solidFill>
                  <a:schemeClr val="tx1"/>
                </a:solidFill>
                <a:latin typeface="Calibri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Calibri"/>
              </a:rPr>
              <a:t>conhecimento</a:t>
            </a:r>
            <a:endParaRPr lang="en-US" sz="2400">
              <a:solidFill>
                <a:schemeClr val="tx1"/>
              </a:solidFill>
              <a:latin typeface="Calibri"/>
            </a:endParaRPr>
          </a:p>
          <a:p>
            <a:pPr marL="419100" indent="-342900" algn="just">
              <a:buChar char="•"/>
            </a:pPr>
            <a:r>
              <a:rPr lang="en-US" sz="2400" b="1" dirty="0" err="1">
                <a:solidFill>
                  <a:schemeClr val="tx1"/>
                </a:solidFill>
                <a:latin typeface="Calibri"/>
              </a:rPr>
              <a:t>Entendimento</a:t>
            </a:r>
            <a:r>
              <a:rPr lang="en-US" sz="2400" dirty="0">
                <a:solidFill>
                  <a:schemeClr val="tx1"/>
                </a:solidFill>
                <a:latin typeface="Calibri"/>
              </a:rPr>
              <a:t>: </a:t>
            </a:r>
            <a:r>
              <a:rPr lang="en-US" sz="2400" dirty="0" err="1">
                <a:solidFill>
                  <a:schemeClr val="tx1"/>
                </a:solidFill>
                <a:latin typeface="Calibri"/>
              </a:rPr>
              <a:t>fatores</a:t>
            </a:r>
            <a:r>
              <a:rPr lang="en-US" sz="2400" dirty="0">
                <a:solidFill>
                  <a:schemeClr val="tx1"/>
                </a:solidFill>
                <a:latin typeface="Calibri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Calibri"/>
              </a:rPr>
              <a:t>conhecidos</a:t>
            </a:r>
            <a:r>
              <a:rPr lang="en-US" sz="2400" dirty="0">
                <a:solidFill>
                  <a:schemeClr val="tx1"/>
                </a:solidFill>
                <a:latin typeface="Calibri"/>
              </a:rPr>
              <a:t> e </a:t>
            </a:r>
            <a:r>
              <a:rPr lang="en-US" sz="2400" dirty="0" err="1">
                <a:solidFill>
                  <a:schemeClr val="tx1"/>
                </a:solidFill>
                <a:latin typeface="Calibri"/>
              </a:rPr>
              <a:t>não</a:t>
            </a:r>
            <a:r>
              <a:rPr lang="en-US" sz="2400" dirty="0">
                <a:solidFill>
                  <a:schemeClr val="tx1"/>
                </a:solidFill>
                <a:latin typeface="Calibri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Calibri"/>
              </a:rPr>
              <a:t>conhecidos</a:t>
            </a:r>
            <a:endParaRPr lang="en-US" sz="2400" dirty="0">
              <a:solidFill>
                <a:schemeClr val="tx1"/>
              </a:solidFill>
              <a:latin typeface="Calibri"/>
            </a:endParaRPr>
          </a:p>
          <a:p>
            <a:pPr marL="419100" indent="-342900" algn="just">
              <a:buChar char="•"/>
            </a:pPr>
            <a:r>
              <a:rPr lang="en-US" sz="2400" b="1" dirty="0">
                <a:solidFill>
                  <a:schemeClr val="tx1"/>
                </a:solidFill>
                <a:latin typeface="Calibri"/>
              </a:rPr>
              <a:t>Foco</a:t>
            </a:r>
            <a:r>
              <a:rPr lang="en-US" sz="2400" dirty="0">
                <a:solidFill>
                  <a:schemeClr val="tx1"/>
                </a:solidFill>
                <a:latin typeface="Calibri"/>
              </a:rPr>
              <a:t>: </a:t>
            </a:r>
            <a:r>
              <a:rPr lang="en-US" sz="2400" dirty="0" err="1">
                <a:solidFill>
                  <a:schemeClr val="tx1"/>
                </a:solidFill>
                <a:latin typeface="Calibri"/>
              </a:rPr>
              <a:t>operações</a:t>
            </a:r>
            <a:r>
              <a:rPr lang="en-US" sz="2400" dirty="0">
                <a:solidFill>
                  <a:schemeClr val="tx1"/>
                </a:solidFill>
                <a:latin typeface="Calibri"/>
              </a:rPr>
              <a:t> e </a:t>
            </a:r>
            <a:r>
              <a:rPr lang="en-US" sz="2400" dirty="0" err="1">
                <a:solidFill>
                  <a:schemeClr val="tx1"/>
                </a:solidFill>
                <a:latin typeface="Calibri"/>
              </a:rPr>
              <a:t>melhorias</a:t>
            </a:r>
            <a:endParaRPr lang="en-US" sz="2400">
              <a:solidFill>
                <a:schemeClr val="tx1"/>
              </a:solidFill>
              <a:latin typeface="Calibri"/>
            </a:endParaRPr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067AC4C3-6C99-7F5A-880C-CFEBBEB755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0311" y="897237"/>
            <a:ext cx="1905000" cy="166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9159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16295da5bc_0_62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Business Intelligence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88" name="Google Shape;88;g116295da5bc_0_6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25</a:t>
            </a:fld>
            <a:r>
              <a:rPr lang="en-US"/>
              <a:t>]</a:t>
            </a:r>
            <a:endParaRPr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12B74403-119F-4913-C604-BCEABA97CCDD}"/>
              </a:ext>
            </a:extLst>
          </p:cNvPr>
          <p:cNvSpPr/>
          <p:nvPr/>
        </p:nvSpPr>
        <p:spPr>
          <a:xfrm>
            <a:off x="373630" y="3471084"/>
            <a:ext cx="8409214" cy="387610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3FEF89F-84F4-1644-AB9A-D11DA9FFC0EC}"/>
              </a:ext>
            </a:extLst>
          </p:cNvPr>
          <p:cNvSpPr/>
          <p:nvPr/>
        </p:nvSpPr>
        <p:spPr>
          <a:xfrm>
            <a:off x="373092" y="4346635"/>
            <a:ext cx="8410753" cy="485235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latin typeface="Calibri"/>
                <a:cs typeface="Arial"/>
              </a:rPr>
              <a:t>Evolução</a:t>
            </a:r>
            <a:r>
              <a:rPr lang="en-US" sz="2000" dirty="0">
                <a:latin typeface="Calibri"/>
                <a:cs typeface="Arial"/>
              </a:rPr>
              <a:t> do </a:t>
            </a:r>
            <a:r>
              <a:rPr lang="en-US" sz="2000" dirty="0" err="1">
                <a:latin typeface="Calibri"/>
                <a:cs typeface="Arial"/>
              </a:rPr>
              <a:t>conceito</a:t>
            </a:r>
            <a:r>
              <a:rPr lang="en-US" sz="2000" dirty="0">
                <a:latin typeface="Calibri"/>
                <a:cs typeface="Arial"/>
              </a:rPr>
              <a:t> BI</a:t>
            </a:r>
            <a:endParaRPr lang="en-US" sz="2000">
              <a:latin typeface="Calibri"/>
              <a:cs typeface="Calibri"/>
            </a:endParaRPr>
          </a:p>
        </p:txBody>
      </p:sp>
      <p:pic>
        <p:nvPicPr>
          <p:cNvPr id="10" name="Picture 10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5E28E83-8FA6-84EA-3A36-39B2CF0EFA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355" y="1653846"/>
            <a:ext cx="2385922" cy="1706413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799D3B9-20BE-1733-E2C9-4DB4DC547C9E}"/>
              </a:ext>
            </a:extLst>
          </p:cNvPr>
          <p:cNvSpPr/>
          <p:nvPr/>
        </p:nvSpPr>
        <p:spPr>
          <a:xfrm>
            <a:off x="567186" y="3419295"/>
            <a:ext cx="1498838" cy="485235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 dirty="0" err="1">
                <a:latin typeface="Calibri"/>
                <a:cs typeface="Arial"/>
              </a:rPr>
              <a:t>Relatórios</a:t>
            </a:r>
            <a:endParaRPr lang="en-US" dirty="0" err="1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CEA4276-C687-D3F5-7889-C7AFD0EBE3C4}"/>
              </a:ext>
            </a:extLst>
          </p:cNvPr>
          <p:cNvSpPr/>
          <p:nvPr/>
        </p:nvSpPr>
        <p:spPr>
          <a:xfrm>
            <a:off x="5365630" y="3419295"/>
            <a:ext cx="3008460" cy="485235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 dirty="0" err="1">
                <a:latin typeface="Calibri"/>
                <a:cs typeface="Arial"/>
              </a:rPr>
              <a:t>Relatórios</a:t>
            </a:r>
            <a:r>
              <a:rPr lang="en-US" sz="2000" dirty="0">
                <a:latin typeface="Calibri"/>
                <a:cs typeface="Arial"/>
              </a:rPr>
              <a:t> + </a:t>
            </a:r>
            <a:r>
              <a:rPr lang="en-US" sz="2000" dirty="0" err="1">
                <a:latin typeface="Calibri"/>
                <a:cs typeface="Arial"/>
              </a:rPr>
              <a:t>sofisticados</a:t>
            </a:r>
            <a:endParaRPr lang="en-US" dirty="0" err="1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C048592-4666-BA76-CDC9-AA363AC81506}"/>
              </a:ext>
            </a:extLst>
          </p:cNvPr>
          <p:cNvGrpSpPr/>
          <p:nvPr/>
        </p:nvGrpSpPr>
        <p:grpSpPr>
          <a:xfrm>
            <a:off x="4265761" y="1100946"/>
            <a:ext cx="4399469" cy="2102686"/>
            <a:chOff x="4265761" y="1100946"/>
            <a:chExt cx="4399469" cy="2102686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C837332A-3572-7F04-D2CF-B2DBD34A49F7}"/>
                </a:ext>
              </a:extLst>
            </p:cNvPr>
            <p:cNvSpPr/>
            <p:nvPr/>
          </p:nvSpPr>
          <p:spPr>
            <a:xfrm>
              <a:off x="6120441" y="1100946"/>
              <a:ext cx="2091905" cy="75481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2000" dirty="0" err="1">
                  <a:latin typeface="Calibri"/>
                  <a:cs typeface="Arial"/>
                </a:rPr>
                <a:t>Monitoramento</a:t>
              </a:r>
              <a:r>
                <a:rPr lang="en-US" sz="2000" dirty="0">
                  <a:latin typeface="Calibri"/>
                  <a:cs typeface="Arial"/>
                </a:rPr>
                <a:t> de </a:t>
              </a:r>
              <a:r>
                <a:rPr lang="en-US" sz="2000" dirty="0" err="1">
                  <a:latin typeface="Calibri"/>
                  <a:cs typeface="Arial"/>
                </a:rPr>
                <a:t>ativos</a:t>
              </a:r>
              <a:endParaRPr lang="en-US" dirty="0" err="1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50971E2B-242A-B568-8107-E5EE6BCE4BA4}"/>
                </a:ext>
              </a:extLst>
            </p:cNvPr>
            <p:cNvSpPr/>
            <p:nvPr/>
          </p:nvSpPr>
          <p:spPr>
            <a:xfrm>
              <a:off x="4265761" y="2071417"/>
              <a:ext cx="2005640" cy="75481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2000" dirty="0" err="1">
                  <a:latin typeface="Calibri"/>
                  <a:cs typeface="Arial"/>
                </a:rPr>
                <a:t>Comportamento</a:t>
              </a:r>
              <a:r>
                <a:rPr lang="en-US" sz="2000" dirty="0">
                  <a:latin typeface="Calibri"/>
                  <a:cs typeface="Arial"/>
                </a:rPr>
                <a:t> de </a:t>
              </a:r>
              <a:r>
                <a:rPr lang="en-US" sz="2000" dirty="0" err="1">
                  <a:latin typeface="Calibri"/>
                  <a:cs typeface="Arial"/>
                </a:rPr>
                <a:t>clientes</a:t>
              </a: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585D4CC0-10D4-F7ED-B13B-E4207C7366A7}"/>
                </a:ext>
              </a:extLst>
            </p:cNvPr>
            <p:cNvSpPr/>
            <p:nvPr/>
          </p:nvSpPr>
          <p:spPr>
            <a:xfrm>
              <a:off x="6659590" y="2448822"/>
              <a:ext cx="2005640" cy="75481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2000" dirty="0" err="1">
                  <a:latin typeface="Calibri"/>
                  <a:cs typeface="Arial"/>
                </a:rPr>
                <a:t>Previsibilidade</a:t>
              </a:r>
              <a:r>
                <a:rPr lang="en-US" sz="2000" dirty="0">
                  <a:latin typeface="Calibri"/>
                  <a:cs typeface="Arial"/>
                </a:rPr>
                <a:t> de </a:t>
              </a:r>
              <a:r>
                <a:rPr lang="en-US" sz="2000" dirty="0" err="1">
                  <a:latin typeface="Calibri"/>
                  <a:cs typeface="Arial"/>
                </a:rPr>
                <a:t>vendas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05317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16295da5bc_0_62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Business Intelligence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88" name="Google Shape;88;g116295da5bc_0_6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26</a:t>
            </a:fld>
            <a:r>
              <a:rPr lang="en-US"/>
              <a:t>]</a:t>
            </a:r>
            <a:endParaRPr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9937421-3948-3ACF-BC31-3AFB975871DD}"/>
              </a:ext>
            </a:extLst>
          </p:cNvPr>
          <p:cNvSpPr/>
          <p:nvPr/>
        </p:nvSpPr>
        <p:spPr>
          <a:xfrm>
            <a:off x="2165384" y="2826229"/>
            <a:ext cx="2728295" cy="463670"/>
          </a:xfrm>
          <a:prstGeom prst="roundRect">
            <a:avLst/>
          </a:prstGeom>
          <a:solidFill>
            <a:srgbClr val="0070C0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ea typeface="+mn-lt"/>
                <a:cs typeface="+mn-lt"/>
              </a:rPr>
              <a:t>Margem </a:t>
            </a:r>
            <a:r>
              <a:rPr lang="en-US" dirty="0" err="1">
                <a:ea typeface="+mn-lt"/>
                <a:cs typeface="+mn-lt"/>
              </a:rPr>
              <a:t>bruta</a:t>
            </a:r>
            <a:r>
              <a:rPr lang="en-US" dirty="0">
                <a:ea typeface="+mn-lt"/>
                <a:cs typeface="+mn-lt"/>
              </a:rPr>
              <a:t> de </a:t>
            </a:r>
            <a:r>
              <a:rPr lang="en-US" dirty="0" err="1">
                <a:ea typeface="+mn-lt"/>
                <a:cs typeface="+mn-lt"/>
              </a:rPr>
              <a:t>lucro</a:t>
            </a:r>
            <a:endParaRPr lang="en-US" dirty="0" err="1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C91DFD5-EC41-41C5-CCAD-F4202F5B7C33}"/>
              </a:ext>
            </a:extLst>
          </p:cNvPr>
          <p:cNvSpPr/>
          <p:nvPr/>
        </p:nvSpPr>
        <p:spPr>
          <a:xfrm>
            <a:off x="328034" y="3401579"/>
            <a:ext cx="2738501" cy="463670"/>
          </a:xfrm>
          <a:prstGeom prst="roundRect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 err="1">
                <a:ea typeface="+mn-lt"/>
                <a:cs typeface="+mn-lt"/>
              </a:rPr>
              <a:t>Retorno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sobre</a:t>
            </a:r>
            <a:r>
              <a:rPr lang="en-US" dirty="0">
                <a:ea typeface="+mn-lt"/>
                <a:cs typeface="+mn-lt"/>
              </a:rPr>
              <a:t> o </a:t>
            </a:r>
            <a:r>
              <a:rPr lang="en-US" dirty="0" err="1">
                <a:ea typeface="+mn-lt"/>
                <a:cs typeface="+mn-lt"/>
              </a:rPr>
              <a:t>investimento</a:t>
            </a:r>
            <a:endParaRPr lang="en-US" dirty="0" err="1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B423F74-1ECA-9877-D80E-5BF183AC7DFC}"/>
              </a:ext>
            </a:extLst>
          </p:cNvPr>
          <p:cNvSpPr/>
          <p:nvPr/>
        </p:nvSpPr>
        <p:spPr>
          <a:xfrm>
            <a:off x="521936" y="2268784"/>
            <a:ext cx="2462956" cy="45346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 err="1">
                <a:ea typeface="+mn-lt"/>
                <a:cs typeface="+mn-lt"/>
              </a:rPr>
              <a:t>Produtividade</a:t>
            </a:r>
            <a:endParaRPr lang="en-US" dirty="0" err="1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8D72183-AC17-6C8C-0D9A-A7681832088C}"/>
              </a:ext>
            </a:extLst>
          </p:cNvPr>
          <p:cNvSpPr/>
          <p:nvPr/>
        </p:nvSpPr>
        <p:spPr>
          <a:xfrm>
            <a:off x="1981303" y="3952668"/>
            <a:ext cx="2922197" cy="463670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 err="1">
                <a:ea typeface="+mn-lt"/>
                <a:cs typeface="+mn-lt"/>
              </a:rPr>
              <a:t>Número</a:t>
            </a:r>
            <a:r>
              <a:rPr lang="en-US" dirty="0">
                <a:ea typeface="+mn-lt"/>
                <a:cs typeface="+mn-lt"/>
              </a:rPr>
              <a:t> total de </a:t>
            </a:r>
            <a:r>
              <a:rPr lang="en-US" dirty="0" err="1">
                <a:ea typeface="+mn-lt"/>
                <a:cs typeface="+mn-lt"/>
              </a:rPr>
              <a:t>clientes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86C1753-1038-CF56-9E91-0DD79D240845}"/>
              </a:ext>
            </a:extLst>
          </p:cNvPr>
          <p:cNvSpPr/>
          <p:nvPr/>
        </p:nvSpPr>
        <p:spPr>
          <a:xfrm>
            <a:off x="1889454" y="1697284"/>
            <a:ext cx="2687473" cy="453465"/>
          </a:xfrm>
          <a:prstGeom prst="roundRect">
            <a:avLst/>
          </a:prstGeom>
          <a:solidFill>
            <a:schemeClr val="tx1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 err="1">
                <a:ea typeface="+mn-lt"/>
                <a:cs typeface="+mn-lt"/>
              </a:rPr>
              <a:t>Receita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recorrente</a:t>
            </a:r>
            <a:endParaRPr lang="en-US" dirty="0" err="1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F60927A-F850-13B9-899B-2D062B8AAEAF}"/>
              </a:ext>
            </a:extLst>
          </p:cNvPr>
          <p:cNvGrpSpPr/>
          <p:nvPr/>
        </p:nvGrpSpPr>
        <p:grpSpPr>
          <a:xfrm>
            <a:off x="5351526" y="1400175"/>
            <a:ext cx="3244890" cy="3255508"/>
            <a:chOff x="5351526" y="1400175"/>
            <a:chExt cx="3244890" cy="3255508"/>
          </a:xfrm>
        </p:grpSpPr>
        <p:sp>
          <p:nvSpPr>
            <p:cNvPr id="9" name="Right Brace 8">
              <a:extLst>
                <a:ext uri="{FF2B5EF4-FFF2-40B4-BE49-F238E27FC236}">
                  <a16:creationId xmlns:a16="http://schemas.microsoft.com/office/drawing/2014/main" id="{D2E5C4D8-86EE-86EB-D63C-55F23DB3E601}"/>
                </a:ext>
              </a:extLst>
            </p:cNvPr>
            <p:cNvSpPr/>
            <p:nvPr/>
          </p:nvSpPr>
          <p:spPr>
            <a:xfrm>
              <a:off x="5351526" y="1400175"/>
              <a:ext cx="1357312" cy="3255508"/>
            </a:xfrm>
            <a:prstGeom prst="rightBrace">
              <a:avLst/>
            </a:prstGeom>
            <a:ln w="28575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2" descr="Icon&#10;&#10;Description automatically generated">
              <a:extLst>
                <a:ext uri="{FF2B5EF4-FFF2-40B4-BE49-F238E27FC236}">
                  <a16:creationId xmlns:a16="http://schemas.microsoft.com/office/drawing/2014/main" id="{14EDB1CB-3282-9905-B202-D10484CD4E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12519" y="2314459"/>
              <a:ext cx="1783897" cy="1773692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E3762C8-4E42-23A2-6179-21CA6C788CDE}"/>
                </a:ext>
              </a:extLst>
            </p:cNvPr>
            <p:cNvSpPr txBox="1"/>
            <p:nvPr/>
          </p:nvSpPr>
          <p:spPr>
            <a:xfrm>
              <a:off x="6986589" y="1924730"/>
              <a:ext cx="1059316" cy="83099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4800" b="1" dirty="0">
                  <a:solidFill>
                    <a:srgbClr val="EF8600"/>
                  </a:solidFill>
                  <a:latin typeface="Calibri"/>
                </a:rPr>
                <a:t>BI</a:t>
              </a:r>
              <a:endParaRPr lang="en-US" sz="4800">
                <a:solidFill>
                  <a:srgbClr val="EF8600"/>
                </a:solidFill>
                <a:latin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77006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16295da5bc_0_62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Futuro do BI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88" name="Google Shape;88;g116295da5bc_0_6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27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86;g116295da5bc_0_62">
            <a:extLst>
              <a:ext uri="{FF2B5EF4-FFF2-40B4-BE49-F238E27FC236}">
                <a16:creationId xmlns:a16="http://schemas.microsoft.com/office/drawing/2014/main" id="{D1259112-E26C-8B18-457C-135D460A4172}"/>
              </a:ext>
            </a:extLst>
          </p:cNvPr>
          <p:cNvSpPr txBox="1"/>
          <p:nvPr/>
        </p:nvSpPr>
        <p:spPr>
          <a:xfrm>
            <a:off x="565525" y="1735573"/>
            <a:ext cx="4104487" cy="1960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19100" indent="-342900" algn="just">
              <a:buChar char="•"/>
            </a:pPr>
            <a:r>
              <a:rPr lang="en-US" sz="2400" dirty="0" err="1">
                <a:solidFill>
                  <a:schemeClr val="tx1"/>
                </a:solidFill>
                <a:latin typeface="Calibri"/>
              </a:rPr>
              <a:t>Diferentes</a:t>
            </a:r>
            <a:r>
              <a:rPr lang="en-US" sz="2400" dirty="0">
                <a:solidFill>
                  <a:schemeClr val="tx1"/>
                </a:solidFill>
                <a:latin typeface="Calibri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Calibri"/>
              </a:rPr>
              <a:t>escopo</a:t>
            </a:r>
          </a:p>
          <a:p>
            <a:pPr marL="419100" indent="-342900" algn="just">
              <a:buChar char="•"/>
            </a:pPr>
            <a:r>
              <a:rPr lang="en-US" sz="2400" dirty="0" err="1">
                <a:solidFill>
                  <a:schemeClr val="tx1"/>
                </a:solidFill>
                <a:latin typeface="Calibri"/>
              </a:rPr>
              <a:t>Variedade</a:t>
            </a:r>
            <a:r>
              <a:rPr lang="en-US" sz="2400" dirty="0">
                <a:solidFill>
                  <a:schemeClr val="tx1"/>
                </a:solidFill>
                <a:latin typeface="Calibri"/>
              </a:rPr>
              <a:t> dos dados</a:t>
            </a:r>
          </a:p>
          <a:p>
            <a:pPr marL="419100" indent="-342900" algn="just">
              <a:buChar char="•"/>
            </a:pPr>
            <a:r>
              <a:rPr lang="en-US" sz="2400" dirty="0" err="1">
                <a:solidFill>
                  <a:schemeClr val="tx1"/>
                </a:solidFill>
                <a:latin typeface="Calibri"/>
              </a:rPr>
              <a:t>Especificidade</a:t>
            </a:r>
            <a:endParaRPr lang="en-US" sz="2400" dirty="0">
              <a:solidFill>
                <a:schemeClr val="tx1"/>
              </a:solidFill>
              <a:latin typeface="Calibri"/>
            </a:endParaRPr>
          </a:p>
          <a:p>
            <a:pPr marL="419100" indent="-342900" algn="just">
              <a:buChar char="•"/>
            </a:pPr>
            <a:r>
              <a:rPr lang="en-US" sz="2400" dirty="0" err="1">
                <a:solidFill>
                  <a:schemeClr val="tx1"/>
                </a:solidFill>
                <a:latin typeface="Calibri"/>
              </a:rPr>
              <a:t>Granularidade</a:t>
            </a:r>
            <a:r>
              <a:rPr lang="en-US" sz="2400" dirty="0">
                <a:solidFill>
                  <a:schemeClr val="tx1"/>
                </a:solidFill>
                <a:latin typeface="Calibri"/>
              </a:rPr>
              <a:t> de dados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89BEF275-D384-241E-96D9-9DEECAEEE6C4}"/>
              </a:ext>
            </a:extLst>
          </p:cNvPr>
          <p:cNvSpPr/>
          <p:nvPr/>
        </p:nvSpPr>
        <p:spPr>
          <a:xfrm>
            <a:off x="694617" y="4666460"/>
            <a:ext cx="6439581" cy="285749"/>
          </a:xfrm>
          <a:prstGeom prst="rightArrow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7" descr="Icon&#10;&#10;Description automatically generated">
            <a:extLst>
              <a:ext uri="{FF2B5EF4-FFF2-40B4-BE49-F238E27FC236}">
                <a16:creationId xmlns:a16="http://schemas.microsoft.com/office/drawing/2014/main" id="{18541AA7-68B0-9380-9DD3-719AE5D96D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466" y="3767817"/>
            <a:ext cx="753836" cy="945017"/>
          </a:xfrm>
          <a:prstGeom prst="rect">
            <a:avLst/>
          </a:prstGeom>
        </p:spPr>
      </p:pic>
      <p:pic>
        <p:nvPicPr>
          <p:cNvPr id="9" name="Picture 9" descr="A picture containing text, metalware, coil spring&#10;&#10;Description automatically generated">
            <a:extLst>
              <a:ext uri="{FF2B5EF4-FFF2-40B4-BE49-F238E27FC236}">
                <a16:creationId xmlns:a16="http://schemas.microsoft.com/office/drawing/2014/main" id="{A42CA8B5-E0BD-0423-1CF0-CFE617CB59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8819" y="3814760"/>
            <a:ext cx="856570" cy="851128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75483758-037D-CF44-F0FB-BB411FB077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9487" y="3812720"/>
            <a:ext cx="547008" cy="1202193"/>
          </a:xfrm>
          <a:prstGeom prst="rect">
            <a:avLst/>
          </a:prstGeo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id="{B5DC106F-4276-5915-01DF-939279C556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96418" y="994002"/>
            <a:ext cx="4631191" cy="2614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016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16295da5bc_0_62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sym typeface="Century Gothic"/>
              </a:rPr>
              <a:t>Softwares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sym typeface="Century Gothic"/>
              </a:rPr>
              <a:t> de BI</a:t>
            </a:r>
            <a:endParaRPr lang="en-US" dirty="0"/>
          </a:p>
        </p:txBody>
      </p:sp>
      <p:sp>
        <p:nvSpPr>
          <p:cNvPr id="88" name="Google Shape;88;g116295da5bc_0_6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28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86;g116295da5bc_0_62">
            <a:extLst>
              <a:ext uri="{FF2B5EF4-FFF2-40B4-BE49-F238E27FC236}">
                <a16:creationId xmlns:a16="http://schemas.microsoft.com/office/drawing/2014/main" id="{D1259112-E26C-8B18-457C-135D460A4172}"/>
              </a:ext>
            </a:extLst>
          </p:cNvPr>
          <p:cNvSpPr txBox="1"/>
          <p:nvPr/>
        </p:nvSpPr>
        <p:spPr>
          <a:xfrm>
            <a:off x="565525" y="2072350"/>
            <a:ext cx="4104487" cy="1960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19100" indent="-342900" algn="just">
              <a:buChar char="•"/>
            </a:pPr>
            <a:r>
              <a:rPr lang="en-US" sz="2400" dirty="0" err="1">
                <a:solidFill>
                  <a:schemeClr val="tx1"/>
                </a:solidFill>
                <a:latin typeface="Calibri"/>
              </a:rPr>
              <a:t>Orquestração</a:t>
            </a:r>
          </a:p>
          <a:p>
            <a:pPr marL="419100" indent="-342900" algn="just">
              <a:buChar char="•"/>
            </a:pPr>
            <a:r>
              <a:rPr lang="en-US" sz="2400" dirty="0" err="1">
                <a:solidFill>
                  <a:schemeClr val="tx1"/>
                </a:solidFill>
                <a:latin typeface="Calibri"/>
              </a:rPr>
              <a:t>Recuperação</a:t>
            </a:r>
            <a:r>
              <a:rPr lang="en-US" sz="2400" dirty="0">
                <a:solidFill>
                  <a:schemeClr val="tx1"/>
                </a:solidFill>
                <a:latin typeface="Calibri"/>
              </a:rPr>
              <a:t> de dados</a:t>
            </a:r>
          </a:p>
          <a:p>
            <a:pPr marL="419100" indent="-342900" algn="just">
              <a:buChar char="•"/>
            </a:pPr>
            <a:r>
              <a:rPr lang="en-US" sz="2400" dirty="0" err="1">
                <a:solidFill>
                  <a:schemeClr val="tx1"/>
                </a:solidFill>
                <a:latin typeface="Calibri"/>
              </a:rPr>
              <a:t>Integração</a:t>
            </a:r>
          </a:p>
          <a:p>
            <a:pPr marL="419100" indent="-342900" algn="just">
              <a:buChar char="•"/>
            </a:pPr>
            <a:r>
              <a:rPr lang="en-US" sz="2400" dirty="0" err="1">
                <a:solidFill>
                  <a:schemeClr val="tx1"/>
                </a:solidFill>
                <a:latin typeface="Calibri"/>
              </a:rPr>
              <a:t>Relatórios</a:t>
            </a:r>
            <a:r>
              <a:rPr lang="en-US" sz="2400" dirty="0">
                <a:solidFill>
                  <a:schemeClr val="tx1"/>
                </a:solidFill>
                <a:latin typeface="Calibri"/>
              </a:rPr>
              <a:t> de </a:t>
            </a:r>
            <a:r>
              <a:rPr lang="en-US" sz="2400" dirty="0" err="1">
                <a:solidFill>
                  <a:schemeClr val="tx1"/>
                </a:solidFill>
                <a:latin typeface="Calibri"/>
              </a:rPr>
              <a:t>visualização</a:t>
            </a:r>
          </a:p>
        </p:txBody>
      </p:sp>
      <p:pic>
        <p:nvPicPr>
          <p:cNvPr id="2" name="Picture 3" descr="Icon&#10;&#10;Description automatically generated">
            <a:extLst>
              <a:ext uri="{FF2B5EF4-FFF2-40B4-BE49-F238E27FC236}">
                <a16:creationId xmlns:a16="http://schemas.microsoft.com/office/drawing/2014/main" id="{A58CA40A-B0B0-865A-4BF6-787290D3D1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4568" y="1902280"/>
            <a:ext cx="3426959" cy="1951264"/>
          </a:xfrm>
          <a:prstGeom prst="rect">
            <a:avLst/>
          </a:prstGeom>
        </p:spPr>
      </p:pic>
      <p:pic>
        <p:nvPicPr>
          <p:cNvPr id="4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CF517D5A-5E5C-A851-8651-6FA8232E4C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7346" y="3524929"/>
            <a:ext cx="2386013" cy="1328738"/>
          </a:xfrm>
          <a:prstGeom prst="rect">
            <a:avLst/>
          </a:prstGeom>
        </p:spPr>
      </p:pic>
      <p:pic>
        <p:nvPicPr>
          <p:cNvPr id="5" name="Picture 7" descr="A picture containing room, scene, gambling house&#10;&#10;Description automatically generated">
            <a:extLst>
              <a:ext uri="{FF2B5EF4-FFF2-40B4-BE49-F238E27FC236}">
                <a16:creationId xmlns:a16="http://schemas.microsoft.com/office/drawing/2014/main" id="{C150E9E2-9CC1-F95C-667C-6843674CC4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2007" y="466366"/>
            <a:ext cx="2508477" cy="183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5139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10EAB407-E76A-D4EA-C2A1-599CF783E9B0}"/>
              </a:ext>
            </a:extLst>
          </p:cNvPr>
          <p:cNvSpPr/>
          <p:nvPr/>
        </p:nvSpPr>
        <p:spPr>
          <a:xfrm>
            <a:off x="4384375" y="2567437"/>
            <a:ext cx="4173027" cy="1962508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8236E4F-CE2A-782C-F5FB-4042A2F7B96E}"/>
              </a:ext>
            </a:extLst>
          </p:cNvPr>
          <p:cNvSpPr/>
          <p:nvPr/>
        </p:nvSpPr>
        <p:spPr>
          <a:xfrm>
            <a:off x="933809" y="2567437"/>
            <a:ext cx="2922197" cy="196250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Google Shape;88;g116295da5bc_0_6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29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86;g116295da5bc_0_62">
            <a:extLst>
              <a:ext uri="{FF2B5EF4-FFF2-40B4-BE49-F238E27FC236}">
                <a16:creationId xmlns:a16="http://schemas.microsoft.com/office/drawing/2014/main" id="{D1259112-E26C-8B18-457C-135D460A4172}"/>
              </a:ext>
            </a:extLst>
          </p:cNvPr>
          <p:cNvSpPr txBox="1"/>
          <p:nvPr/>
        </p:nvSpPr>
        <p:spPr>
          <a:xfrm>
            <a:off x="975279" y="2568369"/>
            <a:ext cx="2271375" cy="1960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19100" indent="-342900" algn="just">
              <a:buChar char="•"/>
            </a:pPr>
            <a:r>
              <a:rPr lang="en-US" sz="2400" dirty="0">
                <a:solidFill>
                  <a:schemeClr val="tx1"/>
                </a:solidFill>
                <a:latin typeface="Calibri"/>
              </a:rPr>
              <a:t>Volume</a:t>
            </a:r>
          </a:p>
          <a:p>
            <a:pPr marL="419100" indent="-342900" algn="just">
              <a:buChar char="•"/>
            </a:pPr>
            <a:r>
              <a:rPr lang="en-US" sz="2400" dirty="0" err="1">
                <a:solidFill>
                  <a:schemeClr val="tx1"/>
                </a:solidFill>
                <a:latin typeface="Calibri"/>
              </a:rPr>
              <a:t>Variedade</a:t>
            </a:r>
          </a:p>
          <a:p>
            <a:pPr marL="419100" indent="-342900" algn="just">
              <a:buChar char="•"/>
            </a:pPr>
            <a:r>
              <a:rPr lang="en-US" sz="2400" dirty="0" err="1">
                <a:solidFill>
                  <a:schemeClr val="tx1"/>
                </a:solidFill>
                <a:latin typeface="Calibri"/>
              </a:rPr>
              <a:t>Velocidade</a:t>
            </a:r>
          </a:p>
          <a:p>
            <a:pPr marL="419100" indent="-342900" algn="just">
              <a:buChar char="•"/>
            </a:pPr>
            <a:r>
              <a:rPr lang="en-US" sz="2400" dirty="0" err="1">
                <a:solidFill>
                  <a:schemeClr val="tx1"/>
                </a:solidFill>
                <a:latin typeface="Calibri"/>
              </a:rPr>
              <a:t>Veracidade</a:t>
            </a:r>
          </a:p>
        </p:txBody>
      </p:sp>
      <p:pic>
        <p:nvPicPr>
          <p:cNvPr id="7" name="Picture 1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84815BF-305B-E0BC-05E9-933D89001D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014" r="5822" b="-614"/>
          <a:stretch/>
        </p:blipFill>
        <p:spPr>
          <a:xfrm>
            <a:off x="1473192" y="1112615"/>
            <a:ext cx="1990394" cy="1385379"/>
          </a:xfrm>
          <a:prstGeom prst="rect">
            <a:avLst/>
          </a:prstGeom>
        </p:spPr>
      </p:pic>
      <p:pic>
        <p:nvPicPr>
          <p:cNvPr id="8" name="Picture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2BC6B93-708E-0E74-6512-77EB250320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5014" y="1306964"/>
            <a:ext cx="1772729" cy="1192475"/>
          </a:xfrm>
          <a:prstGeom prst="rect">
            <a:avLst/>
          </a:prstGeom>
        </p:spPr>
      </p:pic>
      <p:sp>
        <p:nvSpPr>
          <p:cNvPr id="9" name="Google Shape;86;g116295da5bc_0_62">
            <a:extLst>
              <a:ext uri="{FF2B5EF4-FFF2-40B4-BE49-F238E27FC236}">
                <a16:creationId xmlns:a16="http://schemas.microsoft.com/office/drawing/2014/main" id="{B1592A92-6E66-1472-990D-D4F2141A6765}"/>
              </a:ext>
            </a:extLst>
          </p:cNvPr>
          <p:cNvSpPr txBox="1"/>
          <p:nvPr/>
        </p:nvSpPr>
        <p:spPr>
          <a:xfrm>
            <a:off x="4630723" y="2568369"/>
            <a:ext cx="3683949" cy="1960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19100" indent="-342900" algn="just">
              <a:buChar char="•"/>
            </a:pPr>
            <a:r>
              <a:rPr lang="en-US" sz="2400" dirty="0">
                <a:solidFill>
                  <a:schemeClr val="tx1"/>
                </a:solidFill>
                <a:latin typeface="Calibri"/>
              </a:rPr>
              <a:t>Dados </a:t>
            </a:r>
            <a:r>
              <a:rPr lang="en-US" sz="2400" dirty="0" err="1">
                <a:solidFill>
                  <a:schemeClr val="tx1"/>
                </a:solidFill>
                <a:latin typeface="Calibri"/>
              </a:rPr>
              <a:t>típicos</a:t>
            </a:r>
            <a:endParaRPr lang="en-US" sz="2400" dirty="0">
              <a:solidFill>
                <a:schemeClr val="tx1"/>
              </a:solidFill>
              <a:latin typeface="Calibri"/>
            </a:endParaRPr>
          </a:p>
          <a:p>
            <a:pPr marL="419100" indent="-342900" algn="just">
              <a:buChar char="•"/>
            </a:pPr>
            <a:r>
              <a:rPr lang="en-US" sz="2400" dirty="0" err="1">
                <a:solidFill>
                  <a:schemeClr val="tx1"/>
                </a:solidFill>
                <a:latin typeface="Calibri"/>
              </a:rPr>
              <a:t>Maioria</a:t>
            </a:r>
            <a:r>
              <a:rPr lang="en-US" sz="2400" dirty="0">
                <a:solidFill>
                  <a:schemeClr val="tx1"/>
                </a:solidFill>
                <a:latin typeface="Calibri"/>
              </a:rPr>
              <a:t> das </a:t>
            </a:r>
            <a:r>
              <a:rPr lang="en-US" sz="2400" dirty="0" err="1">
                <a:solidFill>
                  <a:schemeClr val="tx1"/>
                </a:solidFill>
                <a:latin typeface="Calibri"/>
              </a:rPr>
              <a:t>empresas</a:t>
            </a:r>
            <a:endParaRPr lang="en-US" sz="2400" dirty="0">
              <a:solidFill>
                <a:schemeClr val="tx1"/>
              </a:solidFill>
              <a:latin typeface="Calibri"/>
            </a:endParaRPr>
          </a:p>
          <a:p>
            <a:pPr marL="419100" indent="-342900" algn="just">
              <a:buChar char="•"/>
            </a:pPr>
            <a:r>
              <a:rPr lang="en-US" sz="2400" dirty="0">
                <a:solidFill>
                  <a:schemeClr val="tx1"/>
                </a:solidFill>
                <a:latin typeface="Calibri"/>
              </a:rPr>
              <a:t>Baixo volume de dados</a:t>
            </a:r>
          </a:p>
        </p:txBody>
      </p:sp>
      <p:sp>
        <p:nvSpPr>
          <p:cNvPr id="13" name="Google Shape;87;g116295da5bc_0_62">
            <a:extLst>
              <a:ext uri="{FF2B5EF4-FFF2-40B4-BE49-F238E27FC236}">
                <a16:creationId xmlns:a16="http://schemas.microsoft.com/office/drawing/2014/main" id="{A3B716F7-43A7-6CCC-FE24-C2419740EA69}"/>
              </a:ext>
            </a:extLst>
          </p:cNvPr>
          <p:cNvSpPr txBox="1"/>
          <p:nvPr/>
        </p:nvSpPr>
        <p:spPr>
          <a:xfrm>
            <a:off x="2182978" y="205229"/>
            <a:ext cx="4587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lnSpc>
                <a:spcPct val="114999"/>
              </a:lnSpc>
            </a:pPr>
            <a:r>
              <a:rPr lang="en-US" sz="3200" b="1" dirty="0">
                <a:solidFill>
                  <a:srgbClr val="EA4E60"/>
                </a:solidFill>
                <a:latin typeface="Century Gothic"/>
                <a:sym typeface="Century Gothic"/>
              </a:rPr>
              <a:t>Bid Data &amp; BI</a:t>
            </a:r>
            <a:endParaRPr lang="en-US" sz="3200" b="1" dirty="0">
              <a:solidFill>
                <a:srgbClr val="EA4E60"/>
              </a:solidFill>
              <a:latin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6357890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5"/>
          <p:cNvSpPr txBox="1"/>
          <p:nvPr/>
        </p:nvSpPr>
        <p:spPr>
          <a:xfrm>
            <a:off x="565525" y="3314631"/>
            <a:ext cx="7410300" cy="8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2400"/>
            </a:pPr>
            <a:r>
              <a:rPr lang="en-US" sz="2400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Power BI Analyst</a:t>
            </a:r>
            <a:endParaRPr lang="en-US" sz="2400" dirty="0">
              <a:solidFill>
                <a:srgbClr val="A5A5A5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06" name="Google Shape;106;p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1</a:t>
            </a:r>
            <a:endParaRPr sz="240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7" name="Google Shape;107;p5"/>
          <p:cNvSpPr txBox="1"/>
          <p:nvPr/>
        </p:nvSpPr>
        <p:spPr>
          <a:xfrm>
            <a:off x="565525" y="1888432"/>
            <a:ext cx="7897133" cy="1510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3600" b="1" dirty="0" err="1">
                <a:solidFill>
                  <a:srgbClr val="EA4E60"/>
                </a:solidFill>
                <a:latin typeface="Century Gothic"/>
              </a:rPr>
              <a:t>Explorando</a:t>
            </a:r>
            <a:r>
              <a:rPr lang="en-US" sz="36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3600" b="1" dirty="0" err="1">
                <a:solidFill>
                  <a:srgbClr val="EA4E60"/>
                </a:solidFill>
                <a:latin typeface="Century Gothic"/>
              </a:rPr>
              <a:t>Pensamento</a:t>
            </a:r>
            <a:r>
              <a:rPr lang="en-US" sz="3600" b="1" dirty="0">
                <a:solidFill>
                  <a:srgbClr val="EA4E60"/>
                </a:solidFill>
                <a:latin typeface="Century Gothic"/>
              </a:rPr>
              <a:t> </a:t>
            </a:r>
            <a:r>
              <a:rPr lang="en-US" sz="3600" b="1" dirty="0" err="1">
                <a:solidFill>
                  <a:srgbClr val="EA4E60"/>
                </a:solidFill>
                <a:latin typeface="Century Gothic"/>
              </a:rPr>
              <a:t>Analítico</a:t>
            </a:r>
            <a:r>
              <a:rPr lang="en-US" sz="3600" b="1" dirty="0">
                <a:solidFill>
                  <a:srgbClr val="EA4E60"/>
                </a:solidFill>
                <a:latin typeface="Century Gothic"/>
              </a:rPr>
              <a:t> </a:t>
            </a:r>
          </a:p>
          <a:p>
            <a:pPr>
              <a:lnSpc>
                <a:spcPct val="114999"/>
              </a:lnSpc>
            </a:pPr>
            <a:r>
              <a:rPr lang="en-US" sz="3600" b="1" dirty="0">
                <a:solidFill>
                  <a:srgbClr val="EA4E60"/>
                </a:solidFill>
                <a:latin typeface="Century Gothic"/>
              </a:rPr>
              <a:t>para Business Intelligence</a:t>
            </a:r>
          </a:p>
        </p:txBody>
      </p:sp>
      <p:pic>
        <p:nvPicPr>
          <p:cNvPr id="108" name="Google Shape;108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7" y="120128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/>
              <a:t>3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23073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5"/>
          <p:cNvSpPr txBox="1"/>
          <p:nvPr/>
        </p:nvSpPr>
        <p:spPr>
          <a:xfrm>
            <a:off x="565525" y="3563839"/>
            <a:ext cx="7410300" cy="8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2400"/>
            </a:pPr>
            <a:r>
              <a:rPr lang="en-US" sz="2400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Power BI Analyst</a:t>
            </a:r>
            <a:endParaRPr lang="en-US" sz="2400" dirty="0">
              <a:solidFill>
                <a:srgbClr val="A5A5A5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07" name="Google Shape;107;p5"/>
          <p:cNvSpPr txBox="1"/>
          <p:nvPr/>
        </p:nvSpPr>
        <p:spPr>
          <a:xfrm>
            <a:off x="565525" y="1766803"/>
            <a:ext cx="8121979" cy="1632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400" b="1" dirty="0" err="1">
                <a:solidFill>
                  <a:srgbClr val="EA4E60"/>
                </a:solidFill>
                <a:latin typeface="Century Gothic"/>
              </a:rPr>
              <a:t>Tipos</a:t>
            </a:r>
            <a:r>
              <a:rPr lang="en-US" sz="4400" b="1" dirty="0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4400" b="1" dirty="0" err="1">
                <a:solidFill>
                  <a:srgbClr val="EA4E60"/>
                </a:solidFill>
                <a:latin typeface="Century Gothic"/>
              </a:rPr>
              <a:t>análise</a:t>
            </a:r>
            <a:r>
              <a:rPr lang="en-US" sz="4400" b="1" dirty="0">
                <a:solidFill>
                  <a:srgbClr val="EA4E60"/>
                </a:solidFill>
                <a:latin typeface="Century Gothic"/>
              </a:rPr>
              <a:t> </a:t>
            </a:r>
            <a:r>
              <a:rPr lang="en-US" sz="4400" b="1" dirty="0" err="1">
                <a:solidFill>
                  <a:srgbClr val="EA4E60"/>
                </a:solidFill>
                <a:latin typeface="Century Gothic"/>
              </a:rPr>
              <a:t>em</a:t>
            </a:r>
            <a:r>
              <a:rPr lang="en-US" sz="4400" b="1" dirty="0">
                <a:solidFill>
                  <a:srgbClr val="EA4E60"/>
                </a:solidFill>
                <a:latin typeface="Century Gothic"/>
              </a:rPr>
              <a:t> Business Intelligence</a:t>
            </a:r>
          </a:p>
        </p:txBody>
      </p:sp>
      <p:pic>
        <p:nvPicPr>
          <p:cNvPr id="108" name="Google Shape;108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7" y="120128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/>
              <a:t>30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DAD4A243-6429-BF50-FEEC-679C5197AB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0447" y="2461247"/>
            <a:ext cx="4015596" cy="2280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4445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16295da5bc_0_62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BI &amp; Data Science (DS)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88" name="Google Shape;88;g116295da5bc_0_6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31</a:t>
            </a:fld>
            <a:r>
              <a:rPr lang="en-US"/>
              <a:t>]</a:t>
            </a:r>
            <a:endParaRPr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47A15B8-1287-0415-676C-8CE6EB50FDDE}"/>
              </a:ext>
            </a:extLst>
          </p:cNvPr>
          <p:cNvGrpSpPr/>
          <p:nvPr/>
        </p:nvGrpSpPr>
        <p:grpSpPr>
          <a:xfrm>
            <a:off x="739715" y="1823408"/>
            <a:ext cx="3094420" cy="2997913"/>
            <a:chOff x="319177" y="1834191"/>
            <a:chExt cx="3094420" cy="2997913"/>
          </a:xfrm>
        </p:grpSpPr>
        <p:sp>
          <p:nvSpPr>
            <p:cNvPr id="3" name="Google Shape;86;g116295da5bc_0_62">
              <a:extLst>
                <a:ext uri="{FF2B5EF4-FFF2-40B4-BE49-F238E27FC236}">
                  <a16:creationId xmlns:a16="http://schemas.microsoft.com/office/drawing/2014/main" id="{D1259112-E26C-8B18-457C-135D460A4172}"/>
                </a:ext>
              </a:extLst>
            </p:cNvPr>
            <p:cNvSpPr txBox="1"/>
            <p:nvPr/>
          </p:nvSpPr>
          <p:spPr>
            <a:xfrm>
              <a:off x="587091" y="2197895"/>
              <a:ext cx="2826506" cy="263420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419100" indent="-342900" algn="just">
                <a:buChar char="•"/>
              </a:pPr>
              <a:r>
                <a:rPr lang="en-US" sz="2400" b="1" dirty="0" err="1">
                  <a:solidFill>
                    <a:schemeClr val="tx1"/>
                  </a:solidFill>
                  <a:latin typeface="Calibri"/>
                </a:rPr>
                <a:t>Descritiva</a:t>
              </a:r>
              <a:endParaRPr lang="en-US" sz="2400" b="1">
                <a:solidFill>
                  <a:schemeClr val="tx1"/>
                </a:solidFill>
                <a:latin typeface="Calibri"/>
              </a:endParaRPr>
            </a:p>
            <a:p>
              <a:pPr marL="419100" indent="-342900" algn="just">
                <a:buChar char="•"/>
              </a:pPr>
              <a:r>
                <a:rPr lang="en-US" sz="2400" b="1" dirty="0" err="1">
                  <a:solidFill>
                    <a:schemeClr val="tx1"/>
                  </a:solidFill>
                  <a:latin typeface="Calibri"/>
                </a:rPr>
                <a:t>Diagnóstica</a:t>
              </a:r>
            </a:p>
            <a:p>
              <a:pPr marL="419100" indent="-342900" algn="just">
                <a:buChar char="•"/>
              </a:pPr>
              <a:r>
                <a:rPr lang="en-US" sz="2400" b="1" dirty="0" err="1">
                  <a:solidFill>
                    <a:schemeClr val="tx1"/>
                  </a:solidFill>
                  <a:latin typeface="Calibri"/>
                </a:rPr>
                <a:t>Preditiva</a:t>
              </a:r>
            </a:p>
            <a:p>
              <a:pPr marL="419100" indent="-342900" algn="just">
                <a:buChar char="•"/>
              </a:pPr>
              <a:r>
                <a:rPr lang="en-US" sz="2400" b="1" dirty="0">
                  <a:solidFill>
                    <a:schemeClr val="tx1"/>
                  </a:solidFill>
                  <a:latin typeface="Calibri"/>
                </a:rPr>
                <a:t>Prescritivo</a:t>
              </a:r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CD4E62E1-D030-F689-DEF2-CC5BCB28EAE1}"/>
                </a:ext>
              </a:extLst>
            </p:cNvPr>
            <p:cNvSpPr/>
            <p:nvPr/>
          </p:nvSpPr>
          <p:spPr>
            <a:xfrm>
              <a:off x="319177" y="1834191"/>
              <a:ext cx="2889848" cy="2825150"/>
            </a:xfrm>
            <a:prstGeom prst="roundRect">
              <a:avLst/>
            </a:prstGeom>
            <a:noFill/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b="1" dirty="0" err="1">
                  <a:solidFill>
                    <a:schemeClr val="accent4">
                      <a:lumMod val="75000"/>
                    </a:schemeClr>
                  </a:solidFill>
                  <a:latin typeface="Calibri"/>
                  <a:cs typeface="Arial"/>
                </a:rPr>
                <a:t>Tipos</a:t>
              </a:r>
              <a:r>
                <a:rPr lang="en-US" sz="2400" b="1" dirty="0">
                  <a:solidFill>
                    <a:schemeClr val="accent4">
                      <a:lumMod val="75000"/>
                    </a:schemeClr>
                  </a:solidFill>
                  <a:latin typeface="Calibri"/>
                  <a:cs typeface="Arial"/>
                </a:rPr>
                <a:t> de </a:t>
              </a:r>
              <a:r>
                <a:rPr lang="en-US" sz="2400" b="1" dirty="0" err="1">
                  <a:solidFill>
                    <a:schemeClr val="accent4">
                      <a:lumMod val="75000"/>
                    </a:schemeClr>
                  </a:solidFill>
                  <a:latin typeface="Calibri"/>
                  <a:cs typeface="Arial"/>
                </a:rPr>
                <a:t>Análise</a:t>
              </a:r>
              <a:endParaRPr lang="en-US" sz="2400" b="1" dirty="0">
                <a:solidFill>
                  <a:schemeClr val="accent4">
                    <a:lumMod val="75000"/>
                  </a:schemeClr>
                </a:solidFill>
                <a:latin typeface="Calibri"/>
                <a:cs typeface="Arial"/>
              </a:endParaRPr>
            </a:p>
            <a:p>
              <a:pPr algn="ctr"/>
              <a:endParaRPr lang="en-US" dirty="0">
                <a:cs typeface="Arial"/>
              </a:endParaRPr>
            </a:p>
            <a:p>
              <a:pPr algn="ctr"/>
              <a:endParaRPr lang="en-US" dirty="0">
                <a:cs typeface="Arial"/>
              </a:endParaRPr>
            </a:p>
            <a:p>
              <a:pPr algn="ctr"/>
              <a:endParaRPr lang="en-US" dirty="0">
                <a:cs typeface="Arial"/>
              </a:endParaRPr>
            </a:p>
            <a:p>
              <a:pPr algn="ctr"/>
              <a:endParaRPr lang="en-US" dirty="0">
                <a:cs typeface="Arial"/>
              </a:endParaRPr>
            </a:p>
            <a:p>
              <a:pPr algn="ctr"/>
              <a:endParaRPr lang="en-US" dirty="0">
                <a:cs typeface="Arial"/>
              </a:endParaRPr>
            </a:p>
            <a:p>
              <a:pPr algn="ctr"/>
              <a:endParaRPr lang="en-US" dirty="0">
                <a:cs typeface="Arial"/>
              </a:endParaRPr>
            </a:p>
            <a:p>
              <a:pPr algn="ctr"/>
              <a:endParaRPr lang="en-US" dirty="0">
                <a:cs typeface="Arial"/>
              </a:endParaRPr>
            </a:p>
            <a:p>
              <a:pPr algn="ctr"/>
              <a:endParaRPr lang="en-US" dirty="0">
                <a:cs typeface="Arial"/>
              </a:endParaRPr>
            </a:p>
            <a:p>
              <a:pPr algn="ctr"/>
              <a:endParaRPr lang="en-US" dirty="0">
                <a:cs typeface="Arial"/>
              </a:endParaRPr>
            </a:p>
          </p:txBody>
        </p:sp>
      </p:grpSp>
      <p:sp>
        <p:nvSpPr>
          <p:cNvPr id="2" name="Arrow: Right 1">
            <a:extLst>
              <a:ext uri="{FF2B5EF4-FFF2-40B4-BE49-F238E27FC236}">
                <a16:creationId xmlns:a16="http://schemas.microsoft.com/office/drawing/2014/main" id="{AE587384-B71C-5795-762B-2B38046164FB}"/>
              </a:ext>
            </a:extLst>
          </p:cNvPr>
          <p:cNvSpPr/>
          <p:nvPr/>
        </p:nvSpPr>
        <p:spPr>
          <a:xfrm>
            <a:off x="2947315" y="2803176"/>
            <a:ext cx="1481387" cy="233113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86;g116295da5bc_0_62">
            <a:extLst>
              <a:ext uri="{FF2B5EF4-FFF2-40B4-BE49-F238E27FC236}">
                <a16:creationId xmlns:a16="http://schemas.microsoft.com/office/drawing/2014/main" id="{95F86CC5-55AC-5548-4558-4E010FEC7EE0}"/>
              </a:ext>
            </a:extLst>
          </p:cNvPr>
          <p:cNvSpPr txBox="1"/>
          <p:nvPr/>
        </p:nvSpPr>
        <p:spPr>
          <a:xfrm>
            <a:off x="4611143" y="2370991"/>
            <a:ext cx="3967520" cy="2213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19100" indent="-342900" algn="just">
              <a:buChar char="•"/>
            </a:pPr>
            <a:r>
              <a:rPr lang="en-US" sz="2400" dirty="0" err="1">
                <a:latin typeface="Calibri"/>
              </a:rPr>
              <a:t>Primeira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análise</a:t>
            </a:r>
            <a:endParaRPr lang="en-US" sz="2400" dirty="0">
              <a:latin typeface="Calibri"/>
            </a:endParaRPr>
          </a:p>
          <a:p>
            <a:pPr marL="419100" indent="-342900" algn="just">
              <a:buChar char="•"/>
            </a:pPr>
            <a:r>
              <a:rPr lang="en-US" sz="2400" dirty="0" err="1">
                <a:latin typeface="Calibri"/>
              </a:rPr>
              <a:t>Caracterizar</a:t>
            </a:r>
            <a:r>
              <a:rPr lang="en-US" sz="2400" dirty="0">
                <a:latin typeface="Calibri"/>
              </a:rPr>
              <a:t>, </a:t>
            </a:r>
            <a:r>
              <a:rPr lang="en-US" sz="2400" dirty="0" err="1">
                <a:latin typeface="Calibri"/>
              </a:rPr>
              <a:t>sumarizar</a:t>
            </a:r>
            <a:r>
              <a:rPr lang="en-US" sz="2400" dirty="0">
                <a:latin typeface="Calibri"/>
              </a:rPr>
              <a:t>..</a:t>
            </a:r>
          </a:p>
          <a:p>
            <a:pPr marL="419100" indent="-342900" algn="just">
              <a:buChar char="•"/>
            </a:pPr>
            <a:r>
              <a:rPr lang="en-US" sz="2400" dirty="0" err="1">
                <a:latin typeface="Calibri"/>
              </a:rPr>
              <a:t>Entender</a:t>
            </a:r>
            <a:r>
              <a:rPr lang="en-US" sz="2400" dirty="0">
                <a:latin typeface="Calibri"/>
              </a:rPr>
              <a:t>: </a:t>
            </a:r>
            <a:r>
              <a:rPr lang="en-US" sz="2400" dirty="0" err="1">
                <a:latin typeface="Calibri"/>
              </a:rPr>
              <a:t>Comportamento</a:t>
            </a:r>
            <a:r>
              <a:rPr lang="en-US" sz="2400" dirty="0">
                <a:latin typeface="Calibri"/>
              </a:rPr>
              <a:t> dos dados</a:t>
            </a:r>
          </a:p>
          <a:p>
            <a:pPr marL="76200" algn="just"/>
            <a:endParaRPr lang="en-US" sz="2400" b="1" dirty="0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97007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16295da5bc_0_62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BI &amp; Data Science (DS)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88" name="Google Shape;88;g116295da5bc_0_6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32</a:t>
            </a:fld>
            <a:r>
              <a:rPr lang="en-US"/>
              <a:t>]</a:t>
            </a:r>
            <a:endParaRPr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47A15B8-1287-0415-676C-8CE6EB50FDDE}"/>
              </a:ext>
            </a:extLst>
          </p:cNvPr>
          <p:cNvGrpSpPr/>
          <p:nvPr/>
        </p:nvGrpSpPr>
        <p:grpSpPr>
          <a:xfrm>
            <a:off x="739715" y="1823408"/>
            <a:ext cx="3094420" cy="2997913"/>
            <a:chOff x="319177" y="1834191"/>
            <a:chExt cx="3094420" cy="2997913"/>
          </a:xfrm>
        </p:grpSpPr>
        <p:sp>
          <p:nvSpPr>
            <p:cNvPr id="3" name="Google Shape;86;g116295da5bc_0_62">
              <a:extLst>
                <a:ext uri="{FF2B5EF4-FFF2-40B4-BE49-F238E27FC236}">
                  <a16:creationId xmlns:a16="http://schemas.microsoft.com/office/drawing/2014/main" id="{D1259112-E26C-8B18-457C-135D460A4172}"/>
                </a:ext>
              </a:extLst>
            </p:cNvPr>
            <p:cNvSpPr txBox="1"/>
            <p:nvPr/>
          </p:nvSpPr>
          <p:spPr>
            <a:xfrm>
              <a:off x="587091" y="2197895"/>
              <a:ext cx="2826506" cy="263420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419100" indent="-342900" algn="just">
                <a:buChar char="•"/>
              </a:pPr>
              <a:r>
                <a:rPr lang="en-US" sz="2400" b="1" dirty="0" err="1">
                  <a:solidFill>
                    <a:schemeClr val="tx1"/>
                  </a:solidFill>
                  <a:latin typeface="Calibri"/>
                </a:rPr>
                <a:t>Descritiva</a:t>
              </a:r>
              <a:endParaRPr lang="en-US" sz="2400" b="1">
                <a:solidFill>
                  <a:schemeClr val="tx1"/>
                </a:solidFill>
                <a:latin typeface="Calibri"/>
              </a:endParaRPr>
            </a:p>
            <a:p>
              <a:pPr marL="419100" indent="-342900" algn="just">
                <a:buChar char="•"/>
              </a:pPr>
              <a:r>
                <a:rPr lang="en-US" sz="2400" b="1" dirty="0" err="1">
                  <a:solidFill>
                    <a:schemeClr val="tx1"/>
                  </a:solidFill>
                  <a:latin typeface="Calibri"/>
                </a:rPr>
                <a:t>Diagnóstica</a:t>
              </a:r>
            </a:p>
            <a:p>
              <a:pPr marL="419100" indent="-342900" algn="just">
                <a:buChar char="•"/>
              </a:pPr>
              <a:r>
                <a:rPr lang="en-US" sz="2400" b="1" dirty="0" err="1">
                  <a:solidFill>
                    <a:schemeClr val="tx1"/>
                  </a:solidFill>
                  <a:latin typeface="Calibri"/>
                </a:rPr>
                <a:t>Preditiva</a:t>
              </a:r>
            </a:p>
            <a:p>
              <a:pPr marL="419100" indent="-342900" algn="just">
                <a:buChar char="•"/>
              </a:pPr>
              <a:r>
                <a:rPr lang="en-US" sz="2400" b="1" dirty="0">
                  <a:solidFill>
                    <a:schemeClr val="tx1"/>
                  </a:solidFill>
                  <a:latin typeface="Calibri"/>
                </a:rPr>
                <a:t>Prescritivo</a:t>
              </a:r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CD4E62E1-D030-F689-DEF2-CC5BCB28EAE1}"/>
                </a:ext>
              </a:extLst>
            </p:cNvPr>
            <p:cNvSpPr/>
            <p:nvPr/>
          </p:nvSpPr>
          <p:spPr>
            <a:xfrm>
              <a:off x="319177" y="1834191"/>
              <a:ext cx="2889848" cy="2825150"/>
            </a:xfrm>
            <a:prstGeom prst="roundRect">
              <a:avLst/>
            </a:prstGeom>
            <a:noFill/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b="1" dirty="0" err="1">
                  <a:solidFill>
                    <a:schemeClr val="accent4">
                      <a:lumMod val="75000"/>
                    </a:schemeClr>
                  </a:solidFill>
                  <a:latin typeface="Calibri"/>
                  <a:cs typeface="Arial"/>
                </a:rPr>
                <a:t>Tipos</a:t>
              </a:r>
              <a:r>
                <a:rPr lang="en-US" sz="2400" b="1" dirty="0">
                  <a:solidFill>
                    <a:schemeClr val="accent4">
                      <a:lumMod val="75000"/>
                    </a:schemeClr>
                  </a:solidFill>
                  <a:latin typeface="Calibri"/>
                  <a:cs typeface="Arial"/>
                </a:rPr>
                <a:t> de </a:t>
              </a:r>
              <a:r>
                <a:rPr lang="en-US" sz="2400" b="1" dirty="0" err="1">
                  <a:solidFill>
                    <a:schemeClr val="accent4">
                      <a:lumMod val="75000"/>
                    </a:schemeClr>
                  </a:solidFill>
                  <a:latin typeface="Calibri"/>
                  <a:cs typeface="Arial"/>
                </a:rPr>
                <a:t>Análise</a:t>
              </a:r>
              <a:endParaRPr lang="en-US" sz="2400" b="1" dirty="0">
                <a:solidFill>
                  <a:schemeClr val="accent4">
                    <a:lumMod val="75000"/>
                  </a:schemeClr>
                </a:solidFill>
                <a:latin typeface="Calibri"/>
                <a:cs typeface="Arial"/>
              </a:endParaRPr>
            </a:p>
            <a:p>
              <a:pPr algn="ctr"/>
              <a:endParaRPr lang="en-US" dirty="0">
                <a:cs typeface="Arial"/>
              </a:endParaRPr>
            </a:p>
            <a:p>
              <a:pPr algn="ctr"/>
              <a:endParaRPr lang="en-US" dirty="0">
                <a:cs typeface="Arial"/>
              </a:endParaRPr>
            </a:p>
            <a:p>
              <a:pPr algn="ctr"/>
              <a:endParaRPr lang="en-US" dirty="0">
                <a:cs typeface="Arial"/>
              </a:endParaRPr>
            </a:p>
            <a:p>
              <a:pPr algn="ctr"/>
              <a:endParaRPr lang="en-US" dirty="0">
                <a:cs typeface="Arial"/>
              </a:endParaRPr>
            </a:p>
            <a:p>
              <a:pPr algn="ctr"/>
              <a:endParaRPr lang="en-US" dirty="0">
                <a:cs typeface="Arial"/>
              </a:endParaRPr>
            </a:p>
            <a:p>
              <a:pPr algn="ctr"/>
              <a:endParaRPr lang="en-US" dirty="0">
                <a:cs typeface="Arial"/>
              </a:endParaRPr>
            </a:p>
            <a:p>
              <a:pPr algn="ctr"/>
              <a:endParaRPr lang="en-US" dirty="0">
                <a:cs typeface="Arial"/>
              </a:endParaRPr>
            </a:p>
            <a:p>
              <a:pPr algn="ctr"/>
              <a:endParaRPr lang="en-US" dirty="0">
                <a:cs typeface="Arial"/>
              </a:endParaRPr>
            </a:p>
            <a:p>
              <a:pPr algn="ctr"/>
              <a:endParaRPr lang="en-US" dirty="0">
                <a:cs typeface="Arial"/>
              </a:endParaRPr>
            </a:p>
          </p:txBody>
        </p:sp>
      </p:grpSp>
      <p:sp>
        <p:nvSpPr>
          <p:cNvPr id="7" name="Google Shape;86;g116295da5bc_0_62">
            <a:extLst>
              <a:ext uri="{FF2B5EF4-FFF2-40B4-BE49-F238E27FC236}">
                <a16:creationId xmlns:a16="http://schemas.microsoft.com/office/drawing/2014/main" id="{95F86CC5-55AC-5548-4558-4E010FEC7EE0}"/>
              </a:ext>
            </a:extLst>
          </p:cNvPr>
          <p:cNvSpPr txBox="1"/>
          <p:nvPr/>
        </p:nvSpPr>
        <p:spPr>
          <a:xfrm>
            <a:off x="4611143" y="2370991"/>
            <a:ext cx="3967520" cy="2213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19100" indent="-342900" algn="just">
              <a:buChar char="•"/>
            </a:pPr>
            <a:r>
              <a:rPr lang="en-US" sz="2400" dirty="0" err="1">
                <a:latin typeface="Calibri"/>
              </a:rPr>
              <a:t>Encontrar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relações</a:t>
            </a:r>
            <a:r>
              <a:rPr lang="en-US" sz="2400" dirty="0">
                <a:latin typeface="Calibri"/>
              </a:rPr>
              <a:t> de causa e </a:t>
            </a:r>
            <a:r>
              <a:rPr lang="en-US" sz="2400" dirty="0" err="1">
                <a:latin typeface="Calibri"/>
              </a:rPr>
              <a:t>efeito</a:t>
            </a:r>
            <a:r>
              <a:rPr lang="en-US" sz="2400" dirty="0">
                <a:latin typeface="Calibri"/>
              </a:rPr>
              <a:t> no </a:t>
            </a:r>
            <a:r>
              <a:rPr lang="en-US" sz="2400" dirty="0" err="1">
                <a:latin typeface="Calibri"/>
              </a:rPr>
              <a:t>cenário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descrito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pelos</a:t>
            </a:r>
            <a:r>
              <a:rPr lang="en-US" sz="2400" dirty="0">
                <a:latin typeface="Calibri"/>
              </a:rPr>
              <a:t> dados</a:t>
            </a:r>
            <a:endParaRPr lang="en-US"/>
          </a:p>
          <a:p>
            <a:pPr marL="419100" indent="-342900" algn="just">
              <a:buChar char="•"/>
            </a:pPr>
            <a:r>
              <a:rPr lang="en-US" sz="2400" dirty="0" err="1">
                <a:latin typeface="Calibri"/>
              </a:rPr>
              <a:t>Processo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probabilístico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6CF21E6A-62A7-3A34-4638-09C28C514CED}"/>
              </a:ext>
            </a:extLst>
          </p:cNvPr>
          <p:cNvSpPr/>
          <p:nvPr/>
        </p:nvSpPr>
        <p:spPr>
          <a:xfrm>
            <a:off x="3097710" y="3209242"/>
            <a:ext cx="1481387" cy="233113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4624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16295da5bc_0_62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BI &amp; Data Science (DS)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88" name="Google Shape;88;g116295da5bc_0_6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33</a:t>
            </a:fld>
            <a:r>
              <a:rPr lang="en-US"/>
              <a:t>]</a:t>
            </a:r>
            <a:endParaRPr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47A15B8-1287-0415-676C-8CE6EB50FDDE}"/>
              </a:ext>
            </a:extLst>
          </p:cNvPr>
          <p:cNvGrpSpPr/>
          <p:nvPr/>
        </p:nvGrpSpPr>
        <p:grpSpPr>
          <a:xfrm>
            <a:off x="739715" y="1823408"/>
            <a:ext cx="3094420" cy="2997913"/>
            <a:chOff x="319177" y="1834191"/>
            <a:chExt cx="3094420" cy="2997913"/>
          </a:xfrm>
        </p:grpSpPr>
        <p:sp>
          <p:nvSpPr>
            <p:cNvPr id="3" name="Google Shape;86;g116295da5bc_0_62">
              <a:extLst>
                <a:ext uri="{FF2B5EF4-FFF2-40B4-BE49-F238E27FC236}">
                  <a16:creationId xmlns:a16="http://schemas.microsoft.com/office/drawing/2014/main" id="{D1259112-E26C-8B18-457C-135D460A4172}"/>
                </a:ext>
              </a:extLst>
            </p:cNvPr>
            <p:cNvSpPr txBox="1"/>
            <p:nvPr/>
          </p:nvSpPr>
          <p:spPr>
            <a:xfrm>
              <a:off x="587091" y="2197895"/>
              <a:ext cx="2826506" cy="263420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419100" indent="-342900" algn="just">
                <a:buChar char="•"/>
              </a:pPr>
              <a:r>
                <a:rPr lang="en-US" sz="2400" b="1" dirty="0" err="1">
                  <a:solidFill>
                    <a:schemeClr val="tx1"/>
                  </a:solidFill>
                  <a:latin typeface="Calibri"/>
                </a:rPr>
                <a:t>Descritiva</a:t>
              </a:r>
              <a:endParaRPr lang="en-US" sz="2400" b="1">
                <a:solidFill>
                  <a:schemeClr val="tx1"/>
                </a:solidFill>
                <a:latin typeface="Calibri"/>
              </a:endParaRPr>
            </a:p>
            <a:p>
              <a:pPr marL="419100" indent="-342900" algn="just">
                <a:buChar char="•"/>
              </a:pPr>
              <a:r>
                <a:rPr lang="en-US" sz="2400" b="1" dirty="0" err="1">
                  <a:solidFill>
                    <a:schemeClr val="tx1"/>
                  </a:solidFill>
                  <a:latin typeface="Calibri"/>
                </a:rPr>
                <a:t>Diagnóstica</a:t>
              </a:r>
            </a:p>
            <a:p>
              <a:pPr marL="419100" indent="-342900" algn="just">
                <a:buChar char="•"/>
              </a:pPr>
              <a:r>
                <a:rPr lang="en-US" sz="2400" b="1" dirty="0" err="1">
                  <a:solidFill>
                    <a:schemeClr val="tx1"/>
                  </a:solidFill>
                  <a:latin typeface="Calibri"/>
                </a:rPr>
                <a:t>Preditiva</a:t>
              </a:r>
            </a:p>
            <a:p>
              <a:pPr marL="419100" indent="-342900" algn="just">
                <a:buChar char="•"/>
              </a:pPr>
              <a:r>
                <a:rPr lang="en-US" sz="2400" b="1" dirty="0">
                  <a:solidFill>
                    <a:schemeClr val="tx1"/>
                  </a:solidFill>
                  <a:latin typeface="Calibri"/>
                </a:rPr>
                <a:t>Prescritivo</a:t>
              </a:r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CD4E62E1-D030-F689-DEF2-CC5BCB28EAE1}"/>
                </a:ext>
              </a:extLst>
            </p:cNvPr>
            <p:cNvSpPr/>
            <p:nvPr/>
          </p:nvSpPr>
          <p:spPr>
            <a:xfrm>
              <a:off x="319177" y="1834191"/>
              <a:ext cx="2889848" cy="2825150"/>
            </a:xfrm>
            <a:prstGeom prst="roundRect">
              <a:avLst/>
            </a:prstGeom>
            <a:noFill/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b="1" dirty="0" err="1">
                  <a:solidFill>
                    <a:schemeClr val="accent4">
                      <a:lumMod val="75000"/>
                    </a:schemeClr>
                  </a:solidFill>
                  <a:latin typeface="Calibri"/>
                  <a:cs typeface="Arial"/>
                </a:rPr>
                <a:t>Tipos</a:t>
              </a:r>
              <a:r>
                <a:rPr lang="en-US" sz="2400" b="1" dirty="0">
                  <a:solidFill>
                    <a:schemeClr val="accent4">
                      <a:lumMod val="75000"/>
                    </a:schemeClr>
                  </a:solidFill>
                  <a:latin typeface="Calibri"/>
                  <a:cs typeface="Arial"/>
                </a:rPr>
                <a:t> de </a:t>
              </a:r>
              <a:r>
                <a:rPr lang="en-US" sz="2400" b="1" dirty="0" err="1">
                  <a:solidFill>
                    <a:schemeClr val="accent4">
                      <a:lumMod val="75000"/>
                    </a:schemeClr>
                  </a:solidFill>
                  <a:latin typeface="Calibri"/>
                  <a:cs typeface="Arial"/>
                </a:rPr>
                <a:t>Análise</a:t>
              </a:r>
              <a:endParaRPr lang="en-US" sz="2400" b="1" dirty="0">
                <a:solidFill>
                  <a:schemeClr val="accent4">
                    <a:lumMod val="75000"/>
                  </a:schemeClr>
                </a:solidFill>
                <a:latin typeface="Calibri"/>
                <a:cs typeface="Arial"/>
              </a:endParaRPr>
            </a:p>
            <a:p>
              <a:pPr algn="ctr"/>
              <a:endParaRPr lang="en-US" dirty="0">
                <a:cs typeface="Arial"/>
              </a:endParaRPr>
            </a:p>
            <a:p>
              <a:pPr algn="ctr"/>
              <a:endParaRPr lang="en-US" dirty="0">
                <a:cs typeface="Arial"/>
              </a:endParaRPr>
            </a:p>
            <a:p>
              <a:pPr algn="ctr"/>
              <a:endParaRPr lang="en-US" dirty="0">
                <a:cs typeface="Arial"/>
              </a:endParaRPr>
            </a:p>
            <a:p>
              <a:pPr algn="ctr"/>
              <a:endParaRPr lang="en-US" dirty="0">
                <a:cs typeface="Arial"/>
              </a:endParaRPr>
            </a:p>
            <a:p>
              <a:pPr algn="ctr"/>
              <a:endParaRPr lang="en-US" dirty="0">
                <a:cs typeface="Arial"/>
              </a:endParaRPr>
            </a:p>
            <a:p>
              <a:pPr algn="ctr"/>
              <a:endParaRPr lang="en-US" dirty="0">
                <a:cs typeface="Arial"/>
              </a:endParaRPr>
            </a:p>
            <a:p>
              <a:pPr algn="ctr"/>
              <a:endParaRPr lang="en-US" dirty="0">
                <a:cs typeface="Arial"/>
              </a:endParaRPr>
            </a:p>
            <a:p>
              <a:pPr algn="ctr"/>
              <a:endParaRPr lang="en-US" dirty="0">
                <a:cs typeface="Arial"/>
              </a:endParaRPr>
            </a:p>
            <a:p>
              <a:pPr algn="ctr"/>
              <a:endParaRPr lang="en-US" dirty="0">
                <a:cs typeface="Arial"/>
              </a:endParaRPr>
            </a:p>
          </p:txBody>
        </p:sp>
      </p:grpSp>
      <p:sp>
        <p:nvSpPr>
          <p:cNvPr id="2" name="Flowchart: Document 1">
            <a:extLst>
              <a:ext uri="{FF2B5EF4-FFF2-40B4-BE49-F238E27FC236}">
                <a16:creationId xmlns:a16="http://schemas.microsoft.com/office/drawing/2014/main" id="{AFD34DEA-17EC-985C-4C43-2DAD85FFDEAF}"/>
              </a:ext>
            </a:extLst>
          </p:cNvPr>
          <p:cNvSpPr/>
          <p:nvPr/>
        </p:nvSpPr>
        <p:spPr>
          <a:xfrm>
            <a:off x="5340517" y="3408427"/>
            <a:ext cx="3075570" cy="917407"/>
          </a:xfrm>
          <a:prstGeom prst="flowChartDocument">
            <a:avLst/>
          </a:prstGeom>
          <a:ln>
            <a:solidFill>
              <a:srgbClr val="C0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Calibri"/>
                <a:ea typeface="Calibri"/>
                <a:cs typeface="Arial"/>
              </a:rPr>
              <a:t>Data Science</a:t>
            </a:r>
            <a:endParaRPr lang="en-US" sz="2800">
              <a:latin typeface="Calibri"/>
              <a:ea typeface="Calibri"/>
              <a:cs typeface="Calibri"/>
            </a:endParaRPr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1755D7CC-FE57-A38A-E6A9-C2E677083822}"/>
              </a:ext>
            </a:extLst>
          </p:cNvPr>
          <p:cNvSpPr/>
          <p:nvPr/>
        </p:nvSpPr>
        <p:spPr>
          <a:xfrm>
            <a:off x="2862494" y="3543299"/>
            <a:ext cx="481262" cy="654217"/>
          </a:xfrm>
          <a:prstGeom prst="rightBrac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9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81A2897D-DC1F-1CF3-61CF-572B9C76FE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9670" y="1410420"/>
            <a:ext cx="2201779" cy="1916596"/>
          </a:xfrm>
          <a:prstGeom prst="rect">
            <a:avLst/>
          </a:prstGeom>
        </p:spPr>
      </p:pic>
      <p:sp>
        <p:nvSpPr>
          <p:cNvPr id="10" name="Arrow: Left 9">
            <a:extLst>
              <a:ext uri="{FF2B5EF4-FFF2-40B4-BE49-F238E27FC236}">
                <a16:creationId xmlns:a16="http://schemas.microsoft.com/office/drawing/2014/main" id="{E0C8D4C2-B773-254A-5914-A24A2C553F8F}"/>
              </a:ext>
            </a:extLst>
          </p:cNvPr>
          <p:cNvSpPr/>
          <p:nvPr/>
        </p:nvSpPr>
        <p:spPr>
          <a:xfrm>
            <a:off x="3548894" y="3728104"/>
            <a:ext cx="1586663" cy="285750"/>
          </a:xfrm>
          <a:prstGeom prst="leftArrow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9760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16295da5bc_0_62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BI &amp; Data Science (DS)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88" name="Google Shape;88;g116295da5bc_0_6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34</a:t>
            </a:fld>
            <a:r>
              <a:rPr lang="en-US"/>
              <a:t>]</a:t>
            </a:r>
            <a:endParaRPr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47A15B8-1287-0415-676C-8CE6EB50FDDE}"/>
              </a:ext>
            </a:extLst>
          </p:cNvPr>
          <p:cNvGrpSpPr/>
          <p:nvPr/>
        </p:nvGrpSpPr>
        <p:grpSpPr>
          <a:xfrm>
            <a:off x="739715" y="1823408"/>
            <a:ext cx="3094420" cy="2997913"/>
            <a:chOff x="319177" y="1834191"/>
            <a:chExt cx="3094420" cy="2997913"/>
          </a:xfrm>
        </p:grpSpPr>
        <p:sp>
          <p:nvSpPr>
            <p:cNvPr id="3" name="Google Shape;86;g116295da5bc_0_62">
              <a:extLst>
                <a:ext uri="{FF2B5EF4-FFF2-40B4-BE49-F238E27FC236}">
                  <a16:creationId xmlns:a16="http://schemas.microsoft.com/office/drawing/2014/main" id="{D1259112-E26C-8B18-457C-135D460A4172}"/>
                </a:ext>
              </a:extLst>
            </p:cNvPr>
            <p:cNvSpPr txBox="1"/>
            <p:nvPr/>
          </p:nvSpPr>
          <p:spPr>
            <a:xfrm>
              <a:off x="587091" y="2197895"/>
              <a:ext cx="2826506" cy="263420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419100" indent="-342900" algn="just">
                <a:buChar char="•"/>
              </a:pPr>
              <a:r>
                <a:rPr lang="en-US" sz="2400" b="1" dirty="0" err="1">
                  <a:solidFill>
                    <a:schemeClr val="tx1"/>
                  </a:solidFill>
                  <a:latin typeface="Calibri"/>
                </a:rPr>
                <a:t>Descritiva</a:t>
              </a:r>
              <a:endParaRPr lang="en-US" sz="2400" b="1">
                <a:solidFill>
                  <a:schemeClr val="tx1"/>
                </a:solidFill>
                <a:latin typeface="Calibri"/>
              </a:endParaRPr>
            </a:p>
            <a:p>
              <a:pPr marL="419100" indent="-342900" algn="just">
                <a:buChar char="•"/>
              </a:pPr>
              <a:r>
                <a:rPr lang="en-US" sz="2400" b="1" dirty="0" err="1">
                  <a:solidFill>
                    <a:schemeClr val="tx1"/>
                  </a:solidFill>
                  <a:latin typeface="Calibri"/>
                </a:rPr>
                <a:t>Diagnóstica</a:t>
              </a:r>
            </a:p>
            <a:p>
              <a:pPr marL="419100" indent="-342900" algn="just">
                <a:buChar char="•"/>
              </a:pPr>
              <a:r>
                <a:rPr lang="en-US" sz="2400" b="1" dirty="0" err="1">
                  <a:solidFill>
                    <a:schemeClr val="tx1"/>
                  </a:solidFill>
                  <a:latin typeface="Calibri"/>
                </a:rPr>
                <a:t>Preditiva</a:t>
              </a:r>
            </a:p>
            <a:p>
              <a:pPr marL="419100" indent="-342900" algn="just">
                <a:buChar char="•"/>
              </a:pPr>
              <a:r>
                <a:rPr lang="en-US" sz="2400" b="1" dirty="0">
                  <a:solidFill>
                    <a:schemeClr val="tx1"/>
                  </a:solidFill>
                  <a:latin typeface="Calibri"/>
                </a:rPr>
                <a:t>Prescritivo</a:t>
              </a:r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CD4E62E1-D030-F689-DEF2-CC5BCB28EAE1}"/>
                </a:ext>
              </a:extLst>
            </p:cNvPr>
            <p:cNvSpPr/>
            <p:nvPr/>
          </p:nvSpPr>
          <p:spPr>
            <a:xfrm>
              <a:off x="319177" y="1834191"/>
              <a:ext cx="2889848" cy="2825150"/>
            </a:xfrm>
            <a:prstGeom prst="roundRect">
              <a:avLst/>
            </a:prstGeom>
            <a:noFill/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b="1" dirty="0" err="1">
                  <a:solidFill>
                    <a:schemeClr val="accent4">
                      <a:lumMod val="75000"/>
                    </a:schemeClr>
                  </a:solidFill>
                  <a:latin typeface="Calibri"/>
                  <a:cs typeface="Arial"/>
                </a:rPr>
                <a:t>Tipos</a:t>
              </a:r>
              <a:r>
                <a:rPr lang="en-US" sz="2400" b="1" dirty="0">
                  <a:solidFill>
                    <a:schemeClr val="accent4">
                      <a:lumMod val="75000"/>
                    </a:schemeClr>
                  </a:solidFill>
                  <a:latin typeface="Calibri"/>
                  <a:cs typeface="Arial"/>
                </a:rPr>
                <a:t> de </a:t>
              </a:r>
              <a:r>
                <a:rPr lang="en-US" sz="2400" b="1" dirty="0" err="1">
                  <a:solidFill>
                    <a:schemeClr val="accent4">
                      <a:lumMod val="75000"/>
                    </a:schemeClr>
                  </a:solidFill>
                  <a:latin typeface="Calibri"/>
                  <a:cs typeface="Arial"/>
                </a:rPr>
                <a:t>Análise</a:t>
              </a:r>
              <a:endParaRPr lang="en-US" sz="2400" b="1" dirty="0">
                <a:solidFill>
                  <a:schemeClr val="accent4">
                    <a:lumMod val="75000"/>
                  </a:schemeClr>
                </a:solidFill>
                <a:latin typeface="Calibri"/>
                <a:cs typeface="Arial"/>
              </a:endParaRPr>
            </a:p>
            <a:p>
              <a:pPr algn="ctr"/>
              <a:endParaRPr lang="en-US" dirty="0">
                <a:cs typeface="Arial"/>
              </a:endParaRPr>
            </a:p>
            <a:p>
              <a:pPr algn="ctr"/>
              <a:endParaRPr lang="en-US" dirty="0">
                <a:cs typeface="Arial"/>
              </a:endParaRPr>
            </a:p>
            <a:p>
              <a:pPr algn="ctr"/>
              <a:endParaRPr lang="en-US" dirty="0">
                <a:cs typeface="Arial"/>
              </a:endParaRPr>
            </a:p>
            <a:p>
              <a:pPr algn="ctr"/>
              <a:endParaRPr lang="en-US" dirty="0">
                <a:cs typeface="Arial"/>
              </a:endParaRPr>
            </a:p>
            <a:p>
              <a:pPr algn="ctr"/>
              <a:endParaRPr lang="en-US" dirty="0">
                <a:cs typeface="Arial"/>
              </a:endParaRPr>
            </a:p>
            <a:p>
              <a:pPr algn="ctr"/>
              <a:endParaRPr lang="en-US" dirty="0">
                <a:cs typeface="Arial"/>
              </a:endParaRPr>
            </a:p>
            <a:p>
              <a:pPr algn="ctr"/>
              <a:endParaRPr lang="en-US" dirty="0">
                <a:cs typeface="Arial"/>
              </a:endParaRPr>
            </a:p>
            <a:p>
              <a:pPr algn="ctr"/>
              <a:endParaRPr lang="en-US" dirty="0">
                <a:cs typeface="Arial"/>
              </a:endParaRPr>
            </a:p>
            <a:p>
              <a:pPr algn="ctr"/>
              <a:endParaRPr lang="en-US" dirty="0">
                <a:cs typeface="Arial"/>
              </a:endParaRPr>
            </a:p>
          </p:txBody>
        </p:sp>
      </p:grpSp>
      <p:sp>
        <p:nvSpPr>
          <p:cNvPr id="7" name="Google Shape;86;g116295da5bc_0_62">
            <a:extLst>
              <a:ext uri="{FF2B5EF4-FFF2-40B4-BE49-F238E27FC236}">
                <a16:creationId xmlns:a16="http://schemas.microsoft.com/office/drawing/2014/main" id="{95F86CC5-55AC-5548-4558-4E010FEC7EE0}"/>
              </a:ext>
            </a:extLst>
          </p:cNvPr>
          <p:cNvSpPr txBox="1"/>
          <p:nvPr/>
        </p:nvSpPr>
        <p:spPr>
          <a:xfrm>
            <a:off x="4611143" y="2370991"/>
            <a:ext cx="3967520" cy="2213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19100" indent="-342900" algn="just">
              <a:buChar char="•"/>
            </a:pPr>
            <a:r>
              <a:rPr lang="en-US" sz="2400" dirty="0" err="1">
                <a:latin typeface="Calibri"/>
              </a:rPr>
              <a:t>Tentar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prever</a:t>
            </a:r>
            <a:r>
              <a:rPr lang="en-US" sz="2400" dirty="0">
                <a:latin typeface="Calibri"/>
              </a:rPr>
              <a:t> um </a:t>
            </a:r>
            <a:r>
              <a:rPr lang="en-US" sz="2400" dirty="0" err="1">
                <a:latin typeface="Calibri"/>
              </a:rPr>
              <a:t>cenário</a:t>
            </a:r>
          </a:p>
          <a:p>
            <a:pPr marL="419100" indent="-342900" algn="just">
              <a:buChar char="•"/>
            </a:pPr>
            <a:r>
              <a:rPr lang="en-US" sz="2400" dirty="0" err="1">
                <a:latin typeface="Calibri"/>
              </a:rPr>
              <a:t>Probabilidade</a:t>
            </a:r>
          </a:p>
          <a:p>
            <a:pPr marL="419100" indent="-342900" algn="just">
              <a:buChar char="•"/>
            </a:pPr>
            <a:r>
              <a:rPr lang="en-US" sz="2400" dirty="0" err="1">
                <a:latin typeface="Calibri"/>
              </a:rPr>
              <a:t>Análise</a:t>
            </a:r>
            <a:r>
              <a:rPr lang="en-US" sz="2400" dirty="0">
                <a:latin typeface="Calibri"/>
              </a:rPr>
              <a:t> de </a:t>
            </a:r>
            <a:r>
              <a:rPr lang="en-US" sz="2400" dirty="0" err="1">
                <a:latin typeface="Calibri"/>
              </a:rPr>
              <a:t>Tendências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D8962A21-5AD9-0C82-C113-82A089CCC3EF}"/>
              </a:ext>
            </a:extLst>
          </p:cNvPr>
          <p:cNvSpPr/>
          <p:nvPr/>
        </p:nvSpPr>
        <p:spPr>
          <a:xfrm>
            <a:off x="2917236" y="3570189"/>
            <a:ext cx="1481387" cy="233113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9897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16295da5bc_0_62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BI &amp; Data Science (DS)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88" name="Google Shape;88;g116295da5bc_0_6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35</a:t>
            </a:fld>
            <a:r>
              <a:rPr lang="en-US"/>
              <a:t>]</a:t>
            </a:r>
            <a:endParaRPr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47A15B8-1287-0415-676C-8CE6EB50FDDE}"/>
              </a:ext>
            </a:extLst>
          </p:cNvPr>
          <p:cNvGrpSpPr/>
          <p:nvPr/>
        </p:nvGrpSpPr>
        <p:grpSpPr>
          <a:xfrm>
            <a:off x="739715" y="1823408"/>
            <a:ext cx="3094420" cy="2997913"/>
            <a:chOff x="319177" y="1834191"/>
            <a:chExt cx="3094420" cy="2997913"/>
          </a:xfrm>
        </p:grpSpPr>
        <p:sp>
          <p:nvSpPr>
            <p:cNvPr id="3" name="Google Shape;86;g116295da5bc_0_62">
              <a:extLst>
                <a:ext uri="{FF2B5EF4-FFF2-40B4-BE49-F238E27FC236}">
                  <a16:creationId xmlns:a16="http://schemas.microsoft.com/office/drawing/2014/main" id="{D1259112-E26C-8B18-457C-135D460A4172}"/>
                </a:ext>
              </a:extLst>
            </p:cNvPr>
            <p:cNvSpPr txBox="1"/>
            <p:nvPr/>
          </p:nvSpPr>
          <p:spPr>
            <a:xfrm>
              <a:off x="587091" y="2197895"/>
              <a:ext cx="2826506" cy="263420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419100" indent="-342900" algn="just">
                <a:buChar char="•"/>
              </a:pPr>
              <a:r>
                <a:rPr lang="en-US" sz="2400" b="1" dirty="0" err="1">
                  <a:solidFill>
                    <a:schemeClr val="tx1"/>
                  </a:solidFill>
                  <a:latin typeface="Calibri"/>
                </a:rPr>
                <a:t>Descritiva</a:t>
              </a:r>
              <a:endParaRPr lang="en-US" sz="2400" b="1">
                <a:solidFill>
                  <a:schemeClr val="tx1"/>
                </a:solidFill>
                <a:latin typeface="Calibri"/>
              </a:endParaRPr>
            </a:p>
            <a:p>
              <a:pPr marL="419100" indent="-342900" algn="just">
                <a:buChar char="•"/>
              </a:pPr>
              <a:r>
                <a:rPr lang="en-US" sz="2400" b="1" dirty="0" err="1">
                  <a:solidFill>
                    <a:schemeClr val="tx1"/>
                  </a:solidFill>
                  <a:latin typeface="Calibri"/>
                </a:rPr>
                <a:t>Diagnóstica</a:t>
              </a:r>
            </a:p>
            <a:p>
              <a:pPr marL="419100" indent="-342900" algn="just">
                <a:buChar char="•"/>
              </a:pPr>
              <a:r>
                <a:rPr lang="en-US" sz="2400" b="1" dirty="0" err="1">
                  <a:solidFill>
                    <a:schemeClr val="tx1"/>
                  </a:solidFill>
                  <a:latin typeface="Calibri"/>
                </a:rPr>
                <a:t>Preditiva</a:t>
              </a:r>
            </a:p>
            <a:p>
              <a:pPr marL="419100" indent="-342900" algn="just">
                <a:buChar char="•"/>
              </a:pPr>
              <a:r>
                <a:rPr lang="en-US" sz="2400" b="1" dirty="0">
                  <a:solidFill>
                    <a:schemeClr val="tx1"/>
                  </a:solidFill>
                  <a:latin typeface="Calibri"/>
                </a:rPr>
                <a:t>Prescritivo</a:t>
              </a:r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CD4E62E1-D030-F689-DEF2-CC5BCB28EAE1}"/>
                </a:ext>
              </a:extLst>
            </p:cNvPr>
            <p:cNvSpPr/>
            <p:nvPr/>
          </p:nvSpPr>
          <p:spPr>
            <a:xfrm>
              <a:off x="319177" y="1834191"/>
              <a:ext cx="2889848" cy="2825150"/>
            </a:xfrm>
            <a:prstGeom prst="roundRect">
              <a:avLst/>
            </a:prstGeom>
            <a:noFill/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b="1" dirty="0" err="1">
                  <a:solidFill>
                    <a:schemeClr val="accent4">
                      <a:lumMod val="75000"/>
                    </a:schemeClr>
                  </a:solidFill>
                  <a:latin typeface="Calibri"/>
                  <a:cs typeface="Arial"/>
                </a:rPr>
                <a:t>Tipos</a:t>
              </a:r>
              <a:r>
                <a:rPr lang="en-US" sz="2400" b="1" dirty="0">
                  <a:solidFill>
                    <a:schemeClr val="accent4">
                      <a:lumMod val="75000"/>
                    </a:schemeClr>
                  </a:solidFill>
                  <a:latin typeface="Calibri"/>
                  <a:cs typeface="Arial"/>
                </a:rPr>
                <a:t> de </a:t>
              </a:r>
              <a:r>
                <a:rPr lang="en-US" sz="2400" b="1" dirty="0" err="1">
                  <a:solidFill>
                    <a:schemeClr val="accent4">
                      <a:lumMod val="75000"/>
                    </a:schemeClr>
                  </a:solidFill>
                  <a:latin typeface="Calibri"/>
                  <a:cs typeface="Arial"/>
                </a:rPr>
                <a:t>Análise</a:t>
              </a:r>
              <a:endParaRPr lang="en-US" sz="2400" b="1" dirty="0">
                <a:solidFill>
                  <a:schemeClr val="accent4">
                    <a:lumMod val="75000"/>
                  </a:schemeClr>
                </a:solidFill>
                <a:latin typeface="Calibri"/>
                <a:cs typeface="Arial"/>
              </a:endParaRPr>
            </a:p>
            <a:p>
              <a:pPr algn="ctr"/>
              <a:endParaRPr lang="en-US" dirty="0">
                <a:cs typeface="Arial"/>
              </a:endParaRPr>
            </a:p>
            <a:p>
              <a:pPr algn="ctr"/>
              <a:endParaRPr lang="en-US" dirty="0">
                <a:cs typeface="Arial"/>
              </a:endParaRPr>
            </a:p>
            <a:p>
              <a:pPr algn="ctr"/>
              <a:endParaRPr lang="en-US" dirty="0">
                <a:cs typeface="Arial"/>
              </a:endParaRPr>
            </a:p>
            <a:p>
              <a:pPr algn="ctr"/>
              <a:endParaRPr lang="en-US" dirty="0">
                <a:cs typeface="Arial"/>
              </a:endParaRPr>
            </a:p>
            <a:p>
              <a:pPr algn="ctr"/>
              <a:endParaRPr lang="en-US" dirty="0">
                <a:cs typeface="Arial"/>
              </a:endParaRPr>
            </a:p>
            <a:p>
              <a:pPr algn="ctr"/>
              <a:endParaRPr lang="en-US" dirty="0">
                <a:cs typeface="Arial"/>
              </a:endParaRPr>
            </a:p>
            <a:p>
              <a:pPr algn="ctr"/>
              <a:endParaRPr lang="en-US" dirty="0">
                <a:cs typeface="Arial"/>
              </a:endParaRPr>
            </a:p>
            <a:p>
              <a:pPr algn="ctr"/>
              <a:endParaRPr lang="en-US" dirty="0">
                <a:cs typeface="Arial"/>
              </a:endParaRPr>
            </a:p>
            <a:p>
              <a:pPr algn="ctr"/>
              <a:endParaRPr lang="en-US" dirty="0">
                <a:cs typeface="Arial"/>
              </a:endParaRPr>
            </a:p>
          </p:txBody>
        </p:sp>
      </p:grpSp>
      <p:sp>
        <p:nvSpPr>
          <p:cNvPr id="7" name="Google Shape;86;g116295da5bc_0_62">
            <a:extLst>
              <a:ext uri="{FF2B5EF4-FFF2-40B4-BE49-F238E27FC236}">
                <a16:creationId xmlns:a16="http://schemas.microsoft.com/office/drawing/2014/main" id="{95F86CC5-55AC-5548-4558-4E010FEC7EE0}"/>
              </a:ext>
            </a:extLst>
          </p:cNvPr>
          <p:cNvSpPr txBox="1"/>
          <p:nvPr/>
        </p:nvSpPr>
        <p:spPr>
          <a:xfrm>
            <a:off x="4611143" y="2370991"/>
            <a:ext cx="3967520" cy="2213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19100" indent="-342900" algn="just">
              <a:buChar char="•"/>
            </a:pPr>
            <a:r>
              <a:rPr lang="en-US" sz="2400" dirty="0" err="1">
                <a:latin typeface="Calibri"/>
              </a:rPr>
              <a:t>Diagnóstico</a:t>
            </a:r>
            <a:r>
              <a:rPr lang="en-US" sz="2400" dirty="0">
                <a:latin typeface="Calibri"/>
              </a:rPr>
              <a:t> e </a:t>
            </a:r>
            <a:r>
              <a:rPr lang="en-US" sz="2400" dirty="0" err="1">
                <a:latin typeface="Calibri"/>
              </a:rPr>
              <a:t>Prescrição</a:t>
            </a:r>
          </a:p>
          <a:p>
            <a:pPr marL="419100" indent="-342900" algn="just">
              <a:buChar char="•"/>
            </a:pPr>
            <a:r>
              <a:rPr lang="en-US" sz="2400" dirty="0" err="1">
                <a:latin typeface="Calibri"/>
              </a:rPr>
              <a:t>Resolução</a:t>
            </a:r>
            <a:r>
              <a:rPr lang="en-US" sz="2400" dirty="0">
                <a:latin typeface="Calibri"/>
              </a:rPr>
              <a:t> de um </a:t>
            </a:r>
            <a:r>
              <a:rPr lang="en-US" sz="2400" dirty="0" err="1">
                <a:latin typeface="Calibri"/>
              </a:rPr>
              <a:t>problema</a:t>
            </a:r>
          </a:p>
          <a:p>
            <a:pPr marL="419100" indent="-342900" algn="just">
              <a:buChar char="•"/>
            </a:pPr>
            <a:r>
              <a:rPr lang="en-US" sz="2400" dirty="0" err="1">
                <a:latin typeface="Calibri"/>
              </a:rPr>
              <a:t>Subsídio</a:t>
            </a:r>
            <a:r>
              <a:rPr lang="en-US" sz="2400" dirty="0">
                <a:latin typeface="Calibri"/>
              </a:rPr>
              <a:t> dos </a:t>
            </a:r>
            <a:r>
              <a:rPr lang="en-US" sz="2400" dirty="0" err="1">
                <a:latin typeface="Calibri"/>
              </a:rPr>
              <a:t>impactos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D8962A21-5AD9-0C82-C113-82A089CCC3EF}"/>
              </a:ext>
            </a:extLst>
          </p:cNvPr>
          <p:cNvSpPr/>
          <p:nvPr/>
        </p:nvSpPr>
        <p:spPr>
          <a:xfrm>
            <a:off x="3030032" y="3916097"/>
            <a:ext cx="1481387" cy="233113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2546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16295da5bc_0_62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  <a:sym typeface="Century Gothic"/>
              </a:rPr>
              <a:t>Como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sym typeface="Century Gothic"/>
              </a:rPr>
              <a:t>aplicar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sym typeface="Century Gothic"/>
              </a:rPr>
              <a:t> BI?</a:t>
            </a:r>
            <a:endParaRPr lang="en-US" dirty="0"/>
          </a:p>
        </p:txBody>
      </p:sp>
      <p:sp>
        <p:nvSpPr>
          <p:cNvPr id="88" name="Google Shape;88;g116295da5bc_0_6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36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86;g116295da5bc_0_62">
            <a:extLst>
              <a:ext uri="{FF2B5EF4-FFF2-40B4-BE49-F238E27FC236}">
                <a16:creationId xmlns:a16="http://schemas.microsoft.com/office/drawing/2014/main" id="{D1259112-E26C-8B18-457C-135D460A4172}"/>
              </a:ext>
            </a:extLst>
          </p:cNvPr>
          <p:cNvSpPr txBox="1"/>
          <p:nvPr/>
        </p:nvSpPr>
        <p:spPr>
          <a:xfrm>
            <a:off x="565525" y="2243156"/>
            <a:ext cx="4794692" cy="1987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19100" indent="-342900" algn="just">
              <a:buChar char="•"/>
            </a:pPr>
            <a:r>
              <a:rPr lang="en-US" sz="2400" dirty="0">
                <a:solidFill>
                  <a:schemeClr val="tx1"/>
                </a:solidFill>
                <a:latin typeface="Calibri"/>
              </a:rPr>
              <a:t>Coleta das </a:t>
            </a:r>
            <a:r>
              <a:rPr lang="en-US" sz="2400" dirty="0" err="1">
                <a:solidFill>
                  <a:schemeClr val="tx1"/>
                </a:solidFill>
                <a:latin typeface="Calibri"/>
              </a:rPr>
              <a:t>informações</a:t>
            </a:r>
          </a:p>
          <a:p>
            <a:pPr marL="419100" indent="-342900" algn="just">
              <a:buChar char="•"/>
            </a:pPr>
            <a:r>
              <a:rPr lang="en-US" sz="2400" dirty="0" err="1">
                <a:solidFill>
                  <a:schemeClr val="tx1"/>
                </a:solidFill>
                <a:latin typeface="Calibri"/>
              </a:rPr>
              <a:t>Estruturação</a:t>
            </a:r>
            <a:r>
              <a:rPr lang="en-US" sz="2400" dirty="0">
                <a:solidFill>
                  <a:schemeClr val="tx1"/>
                </a:solidFill>
                <a:latin typeface="Calibri"/>
              </a:rPr>
              <a:t> (</a:t>
            </a:r>
            <a:r>
              <a:rPr lang="en-US" sz="2400" dirty="0" err="1">
                <a:solidFill>
                  <a:schemeClr val="tx1"/>
                </a:solidFill>
                <a:latin typeface="Calibri"/>
              </a:rPr>
              <a:t>transformação</a:t>
            </a:r>
            <a:r>
              <a:rPr lang="en-US" sz="2400" dirty="0">
                <a:solidFill>
                  <a:schemeClr val="tx1"/>
                </a:solidFill>
                <a:latin typeface="Calibri"/>
              </a:rPr>
              <a:t>)</a:t>
            </a:r>
          </a:p>
          <a:p>
            <a:pPr marL="419100" indent="-342900" algn="just">
              <a:buChar char="•"/>
            </a:pPr>
            <a:r>
              <a:rPr lang="en-US" sz="2400" dirty="0" err="1">
                <a:solidFill>
                  <a:schemeClr val="tx1"/>
                </a:solidFill>
                <a:latin typeface="Calibri"/>
              </a:rPr>
              <a:t>Representação</a:t>
            </a:r>
            <a:r>
              <a:rPr lang="en-US" sz="2400" dirty="0">
                <a:solidFill>
                  <a:schemeClr val="tx1"/>
                </a:solidFill>
                <a:latin typeface="Calibri"/>
              </a:rPr>
              <a:t> visual (</a:t>
            </a:r>
            <a:r>
              <a:rPr lang="en-US" sz="2400" dirty="0" err="1">
                <a:solidFill>
                  <a:schemeClr val="tx1"/>
                </a:solidFill>
                <a:latin typeface="Calibri"/>
              </a:rPr>
              <a:t>relatórios</a:t>
            </a:r>
            <a:r>
              <a:rPr lang="en-US" sz="2400" dirty="0">
                <a:solidFill>
                  <a:schemeClr val="tx1"/>
                </a:solidFill>
                <a:latin typeface="Calibri"/>
              </a:rPr>
              <a:t>, </a:t>
            </a:r>
            <a:r>
              <a:rPr lang="en-US" sz="2400" dirty="0" err="1">
                <a:solidFill>
                  <a:schemeClr val="tx1"/>
                </a:solidFill>
                <a:latin typeface="Calibri"/>
              </a:rPr>
              <a:t>gráficos</a:t>
            </a:r>
            <a:r>
              <a:rPr lang="en-US" sz="2400" dirty="0">
                <a:solidFill>
                  <a:schemeClr val="tx1"/>
                </a:solidFill>
                <a:latin typeface="Calibri"/>
              </a:rPr>
              <a:t> …)</a:t>
            </a:r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067AC4C3-6C99-7F5A-880C-CFEBBEB755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2350" y="724283"/>
            <a:ext cx="1905000" cy="1666875"/>
          </a:xfrm>
          <a:prstGeom prst="rect">
            <a:avLst/>
          </a:prstGeom>
        </p:spPr>
      </p:pic>
      <p:pic>
        <p:nvPicPr>
          <p:cNvPr id="5" name="Picture 3" descr="Text&#10;&#10;Description automatically generated">
            <a:extLst>
              <a:ext uri="{FF2B5EF4-FFF2-40B4-BE49-F238E27FC236}">
                <a16:creationId xmlns:a16="http://schemas.microsoft.com/office/drawing/2014/main" id="{EE732372-AA19-8514-530A-B2DCC0426B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8045" y="2424363"/>
            <a:ext cx="4295245" cy="2432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453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16295da5bc_0_62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Respeite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o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processo</a:t>
            </a:r>
          </a:p>
        </p:txBody>
      </p:sp>
      <p:sp>
        <p:nvSpPr>
          <p:cNvPr id="88" name="Google Shape;88;g116295da5bc_0_6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37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86;g116295da5bc_0_62">
            <a:extLst>
              <a:ext uri="{FF2B5EF4-FFF2-40B4-BE49-F238E27FC236}">
                <a16:creationId xmlns:a16="http://schemas.microsoft.com/office/drawing/2014/main" id="{D1259112-E26C-8B18-457C-135D460A4172}"/>
              </a:ext>
            </a:extLst>
          </p:cNvPr>
          <p:cNvSpPr txBox="1"/>
          <p:nvPr/>
        </p:nvSpPr>
        <p:spPr>
          <a:xfrm>
            <a:off x="565525" y="2243156"/>
            <a:ext cx="4794692" cy="1987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19100" indent="-342900" algn="just">
              <a:buChar char="•"/>
            </a:pPr>
            <a:r>
              <a:rPr lang="en-US" sz="2400" dirty="0" err="1">
                <a:solidFill>
                  <a:schemeClr val="tx1"/>
                </a:solidFill>
                <a:latin typeface="Calibri"/>
              </a:rPr>
              <a:t>Problema</a:t>
            </a:r>
            <a:r>
              <a:rPr lang="en-US" sz="2400" dirty="0">
                <a:solidFill>
                  <a:schemeClr val="tx1"/>
                </a:solidFill>
                <a:latin typeface="Calibri"/>
              </a:rPr>
              <a:t> de </a:t>
            </a:r>
            <a:r>
              <a:rPr lang="en-US" sz="2400" dirty="0" err="1">
                <a:solidFill>
                  <a:schemeClr val="tx1"/>
                </a:solidFill>
                <a:latin typeface="Calibri"/>
              </a:rPr>
              <a:t>negócio</a:t>
            </a:r>
            <a:endParaRPr lang="en-US" sz="2400" dirty="0">
              <a:solidFill>
                <a:schemeClr val="tx1"/>
              </a:solidFill>
              <a:latin typeface="Calibri"/>
            </a:endParaRPr>
          </a:p>
          <a:p>
            <a:pPr marL="419100" indent="-342900" algn="just">
              <a:buChar char="•"/>
            </a:pPr>
            <a:r>
              <a:rPr lang="en-US" sz="2400" dirty="0" err="1">
                <a:solidFill>
                  <a:schemeClr val="tx1"/>
                </a:solidFill>
                <a:latin typeface="Calibri"/>
              </a:rPr>
              <a:t>Perguntas</a:t>
            </a:r>
            <a:r>
              <a:rPr lang="en-US" sz="2400" dirty="0">
                <a:solidFill>
                  <a:schemeClr val="tx1"/>
                </a:solidFill>
                <a:latin typeface="Calibri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Calibri"/>
              </a:rPr>
              <a:t>sobre</a:t>
            </a:r>
            <a:r>
              <a:rPr lang="en-US" sz="2400" dirty="0">
                <a:solidFill>
                  <a:schemeClr val="tx1"/>
                </a:solidFill>
                <a:latin typeface="Calibri"/>
              </a:rPr>
              <a:t> o </a:t>
            </a:r>
            <a:r>
              <a:rPr lang="en-US" sz="2400" dirty="0" err="1">
                <a:solidFill>
                  <a:schemeClr val="tx1"/>
                </a:solidFill>
                <a:latin typeface="Calibri"/>
              </a:rPr>
              <a:t>contexto</a:t>
            </a:r>
          </a:p>
          <a:p>
            <a:pPr marL="419100" indent="-342900" algn="just">
              <a:buChar char="•"/>
            </a:pPr>
            <a:r>
              <a:rPr lang="en-US" sz="2400" dirty="0" err="1">
                <a:solidFill>
                  <a:schemeClr val="tx1"/>
                </a:solidFill>
                <a:latin typeface="Calibri"/>
              </a:rPr>
              <a:t>Escolha</a:t>
            </a:r>
            <a:r>
              <a:rPr lang="en-US" sz="2400" dirty="0">
                <a:solidFill>
                  <a:schemeClr val="tx1"/>
                </a:solidFill>
                <a:latin typeface="Calibri"/>
              </a:rPr>
              <a:t> o </a:t>
            </a:r>
            <a:r>
              <a:rPr lang="en-US" sz="2400" dirty="0" err="1">
                <a:solidFill>
                  <a:schemeClr val="tx1"/>
                </a:solidFill>
                <a:latin typeface="Calibri"/>
              </a:rPr>
              <a:t>tipo</a:t>
            </a:r>
            <a:r>
              <a:rPr lang="en-US" sz="2400" dirty="0">
                <a:solidFill>
                  <a:schemeClr val="tx1"/>
                </a:solidFill>
                <a:latin typeface="Calibri"/>
              </a:rPr>
              <a:t> de </a:t>
            </a:r>
            <a:r>
              <a:rPr lang="en-US" sz="2400" dirty="0" err="1">
                <a:solidFill>
                  <a:schemeClr val="tx1"/>
                </a:solidFill>
                <a:latin typeface="Calibri"/>
              </a:rPr>
              <a:t>análise</a:t>
            </a:r>
          </a:p>
          <a:p>
            <a:pPr marL="419100" indent="-342900" algn="just">
              <a:buChar char="•"/>
            </a:pPr>
            <a:r>
              <a:rPr lang="en-US" sz="2400" dirty="0" err="1">
                <a:solidFill>
                  <a:schemeClr val="tx1"/>
                </a:solidFill>
                <a:latin typeface="Calibri"/>
              </a:rPr>
              <a:t>Utilze</a:t>
            </a:r>
            <a:r>
              <a:rPr lang="en-US" sz="2400" dirty="0">
                <a:solidFill>
                  <a:schemeClr val="tx1"/>
                </a:solidFill>
                <a:latin typeface="Calibri"/>
              </a:rPr>
              <a:t> as ferramentas</a:t>
            </a:r>
          </a:p>
        </p:txBody>
      </p:sp>
      <p:pic>
        <p:nvPicPr>
          <p:cNvPr id="4" name="Picture 5" descr="Icon&#10;&#10;Description automatically generated">
            <a:extLst>
              <a:ext uri="{FF2B5EF4-FFF2-40B4-BE49-F238E27FC236}">
                <a16:creationId xmlns:a16="http://schemas.microsoft.com/office/drawing/2014/main" id="{E5B098F4-65D7-A0A7-BB27-28ADCAB073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7030" y="1860880"/>
            <a:ext cx="2676525" cy="254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8372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16295da5bc_0_62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BI &amp; Data Science (DS)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88" name="Google Shape;88;g116295da5bc_0_6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38</a:t>
            </a:fld>
            <a:r>
              <a:rPr lang="en-US"/>
              <a:t>]</a:t>
            </a:r>
            <a:endParaRPr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9D694AF-8C25-B3F3-FD16-723641394A90}"/>
              </a:ext>
            </a:extLst>
          </p:cNvPr>
          <p:cNvGrpSpPr/>
          <p:nvPr/>
        </p:nvGrpSpPr>
        <p:grpSpPr>
          <a:xfrm>
            <a:off x="641007" y="2219460"/>
            <a:ext cx="7412290" cy="1933314"/>
            <a:chOff x="641007" y="2219460"/>
            <a:chExt cx="7412290" cy="1933314"/>
          </a:xfrm>
        </p:grpSpPr>
        <p:sp>
          <p:nvSpPr>
            <p:cNvPr id="3" name="Google Shape;86;g116295da5bc_0_62">
              <a:extLst>
                <a:ext uri="{FF2B5EF4-FFF2-40B4-BE49-F238E27FC236}">
                  <a16:creationId xmlns:a16="http://schemas.microsoft.com/office/drawing/2014/main" id="{D1259112-E26C-8B18-457C-135D460A4172}"/>
                </a:ext>
              </a:extLst>
            </p:cNvPr>
            <p:cNvSpPr txBox="1"/>
            <p:nvPr/>
          </p:nvSpPr>
          <p:spPr>
            <a:xfrm>
              <a:off x="641007" y="2219460"/>
              <a:ext cx="2826506" cy="19333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419100" indent="-342900" algn="just">
                <a:buChar char="•"/>
              </a:pPr>
              <a:r>
                <a:rPr lang="en-US" sz="2400" b="1" dirty="0" err="1">
                  <a:solidFill>
                    <a:schemeClr val="tx1"/>
                  </a:solidFill>
                  <a:latin typeface="Calibri"/>
                </a:rPr>
                <a:t>Descritiva</a:t>
              </a:r>
              <a:endParaRPr lang="en-US" sz="2400" b="1">
                <a:solidFill>
                  <a:schemeClr val="tx1"/>
                </a:solidFill>
                <a:latin typeface="Calibri"/>
              </a:endParaRPr>
            </a:p>
            <a:p>
              <a:pPr marL="419100" indent="-342900" algn="just">
                <a:buChar char="•"/>
              </a:pPr>
              <a:r>
                <a:rPr lang="en-US" sz="2400" b="1" dirty="0" err="1">
                  <a:solidFill>
                    <a:schemeClr val="tx1"/>
                  </a:solidFill>
                  <a:latin typeface="Calibri"/>
                </a:rPr>
                <a:t>Diagnóstica</a:t>
              </a:r>
              <a:endParaRPr lang="en-US" sz="2400" b="1">
                <a:solidFill>
                  <a:schemeClr val="tx1"/>
                </a:solidFill>
                <a:latin typeface="Calibri"/>
              </a:endParaRPr>
            </a:p>
            <a:p>
              <a:pPr marL="419100" indent="-342900" algn="just">
                <a:buChar char="•"/>
              </a:pPr>
              <a:r>
                <a:rPr lang="en-US" sz="2400" b="1" dirty="0" err="1">
                  <a:solidFill>
                    <a:schemeClr val="tx1"/>
                  </a:solidFill>
                  <a:latin typeface="Calibri"/>
                </a:rPr>
                <a:t>Preditiva</a:t>
              </a:r>
              <a:endParaRPr lang="en-US" sz="2400" b="1">
                <a:solidFill>
                  <a:schemeClr val="tx1"/>
                </a:solidFill>
                <a:latin typeface="Calibri"/>
              </a:endParaRPr>
            </a:p>
            <a:p>
              <a:pPr marL="419100" indent="-342900" algn="just">
                <a:buChar char="•"/>
              </a:pPr>
              <a:r>
                <a:rPr lang="en-US" sz="2400" b="1" dirty="0">
                  <a:solidFill>
                    <a:schemeClr val="tx1"/>
                  </a:solidFill>
                  <a:latin typeface="Calibri"/>
                </a:rPr>
                <a:t>Prescritivo</a:t>
              </a:r>
            </a:p>
          </p:txBody>
        </p:sp>
        <p:sp>
          <p:nvSpPr>
            <p:cNvPr id="8" name="Arrow: Right 7">
              <a:extLst>
                <a:ext uri="{FF2B5EF4-FFF2-40B4-BE49-F238E27FC236}">
                  <a16:creationId xmlns:a16="http://schemas.microsoft.com/office/drawing/2014/main" id="{6CF21E6A-62A7-3A34-4638-09C28C514CED}"/>
                </a:ext>
              </a:extLst>
            </p:cNvPr>
            <p:cNvSpPr/>
            <p:nvPr/>
          </p:nvSpPr>
          <p:spPr>
            <a:xfrm>
              <a:off x="2838918" y="2508345"/>
              <a:ext cx="1481387" cy="233113"/>
            </a:xfrm>
            <a:prstGeom prst="rightArrow">
              <a:avLst/>
            </a:prstGeom>
            <a:solidFill>
              <a:srgbClr val="002060"/>
            </a:solidFill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Arrow: Right 1">
              <a:extLst>
                <a:ext uri="{FF2B5EF4-FFF2-40B4-BE49-F238E27FC236}">
                  <a16:creationId xmlns:a16="http://schemas.microsoft.com/office/drawing/2014/main" id="{1830E1DB-F922-455B-9726-F9D21D96020A}"/>
                </a:ext>
              </a:extLst>
            </p:cNvPr>
            <p:cNvSpPr/>
            <p:nvPr/>
          </p:nvSpPr>
          <p:spPr>
            <a:xfrm>
              <a:off x="2838918" y="2864184"/>
              <a:ext cx="1481387" cy="233113"/>
            </a:xfrm>
            <a:prstGeom prst="rightArrow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Arrow: Right 5">
              <a:extLst>
                <a:ext uri="{FF2B5EF4-FFF2-40B4-BE49-F238E27FC236}">
                  <a16:creationId xmlns:a16="http://schemas.microsoft.com/office/drawing/2014/main" id="{6AE2F27A-D282-FA94-7874-27810033FD56}"/>
                </a:ext>
              </a:extLst>
            </p:cNvPr>
            <p:cNvSpPr/>
            <p:nvPr/>
          </p:nvSpPr>
          <p:spPr>
            <a:xfrm>
              <a:off x="2838917" y="3284722"/>
              <a:ext cx="1481387" cy="233113"/>
            </a:xfrm>
            <a:prstGeom prst="rightArrow">
              <a:avLst/>
            </a:prstGeom>
            <a:solidFill>
              <a:schemeClr val="tx1"/>
            </a:solidFill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18307396-220E-8C74-7647-4C4EE3B3C8B3}"/>
                </a:ext>
              </a:extLst>
            </p:cNvPr>
            <p:cNvSpPr/>
            <p:nvPr/>
          </p:nvSpPr>
          <p:spPr>
            <a:xfrm>
              <a:off x="2838917" y="3640561"/>
              <a:ext cx="1481387" cy="233113"/>
            </a:xfrm>
            <a:prstGeom prst="rightArrow">
              <a:avLst/>
            </a:prstGeom>
            <a:solidFill>
              <a:schemeClr val="accent5">
                <a:lumMod val="50000"/>
              </a:schemeClr>
            </a:solidFill>
            <a:ln>
              <a:solidFill>
                <a:schemeClr val="bg1"/>
              </a:solidFill>
            </a:ln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D6F917D-6170-7280-9171-4715627F223E}"/>
                </a:ext>
              </a:extLst>
            </p:cNvPr>
            <p:cNvSpPr/>
            <p:nvPr/>
          </p:nvSpPr>
          <p:spPr>
            <a:xfrm>
              <a:off x="4527251" y="2419170"/>
              <a:ext cx="3526046" cy="312707"/>
            </a:xfrm>
            <a:prstGeom prst="rect">
              <a:avLst/>
            </a:prstGeom>
            <a:solidFill>
              <a:srgbClr val="002060"/>
            </a:solidFill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cs typeface="Arial"/>
                </a:rPr>
                <a:t>O que </a:t>
              </a:r>
              <a:r>
                <a:rPr lang="en-US" dirty="0" err="1">
                  <a:cs typeface="Arial"/>
                </a:rPr>
                <a:t>aconteceu</a:t>
              </a:r>
              <a:r>
                <a:rPr lang="en-US" dirty="0">
                  <a:cs typeface="Arial"/>
                </a:rPr>
                <a:t>?</a:t>
              </a:r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17849D6-0DBE-55AA-797E-9AFD4B913AB7}"/>
                </a:ext>
              </a:extLst>
            </p:cNvPr>
            <p:cNvSpPr/>
            <p:nvPr/>
          </p:nvSpPr>
          <p:spPr>
            <a:xfrm>
              <a:off x="4527251" y="2818141"/>
              <a:ext cx="3526046" cy="312707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dirty="0">
                  <a:cs typeface="Arial"/>
                </a:rPr>
                <a:t>Por que </a:t>
              </a:r>
              <a:r>
                <a:rPr lang="en-US" dirty="0" err="1">
                  <a:cs typeface="Arial"/>
                </a:rPr>
                <a:t>aconteceu</a:t>
              </a:r>
              <a:r>
                <a:rPr lang="en-US" dirty="0">
                  <a:cs typeface="Arial"/>
                </a:rPr>
                <a:t>?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158FFF0-44A3-1ECE-CFFD-2FC0AEDBB217}"/>
                </a:ext>
              </a:extLst>
            </p:cNvPr>
            <p:cNvSpPr/>
            <p:nvPr/>
          </p:nvSpPr>
          <p:spPr>
            <a:xfrm>
              <a:off x="4527250" y="3238679"/>
              <a:ext cx="3526046" cy="312707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dirty="0">
                  <a:cs typeface="Arial"/>
                </a:rPr>
                <a:t>O que </a:t>
              </a:r>
              <a:r>
                <a:rPr lang="en-US" dirty="0" err="1">
                  <a:cs typeface="Arial"/>
                </a:rPr>
                <a:t>vai</a:t>
              </a:r>
              <a:r>
                <a:rPr lang="en-US" dirty="0">
                  <a:cs typeface="Arial"/>
                </a:rPr>
                <a:t> </a:t>
              </a:r>
              <a:r>
                <a:rPr lang="en-US" dirty="0" err="1">
                  <a:cs typeface="Arial"/>
                </a:rPr>
                <a:t>acontecer</a:t>
              </a:r>
              <a:r>
                <a:rPr lang="en-US" dirty="0">
                  <a:cs typeface="Arial"/>
                </a:rPr>
                <a:t>?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50190BD-BD19-9CA6-B566-663E0546708C}"/>
                </a:ext>
              </a:extLst>
            </p:cNvPr>
            <p:cNvSpPr/>
            <p:nvPr/>
          </p:nvSpPr>
          <p:spPr>
            <a:xfrm>
              <a:off x="4527250" y="3670000"/>
              <a:ext cx="3526046" cy="312707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dirty="0">
                  <a:cs typeface="Arial"/>
                </a:rPr>
                <a:t>O que </a:t>
              </a:r>
              <a:r>
                <a:rPr lang="en-US" dirty="0" err="1">
                  <a:cs typeface="Arial"/>
                </a:rPr>
                <a:t>fazer</a:t>
              </a:r>
              <a:r>
                <a:rPr lang="en-US" dirty="0">
                  <a:cs typeface="Arial"/>
                </a:rPr>
                <a:t>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3844729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5"/>
          <p:cNvSpPr txBox="1"/>
          <p:nvPr/>
        </p:nvSpPr>
        <p:spPr>
          <a:xfrm>
            <a:off x="679517" y="3495867"/>
            <a:ext cx="7410300" cy="8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2400"/>
            </a:pPr>
            <a:r>
              <a:rPr lang="en-US" sz="2400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Power BI Analyst</a:t>
            </a:r>
            <a:endParaRPr lang="en-US" sz="2400" dirty="0">
              <a:solidFill>
                <a:srgbClr val="A5A5A5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07" name="Google Shape;107;p5"/>
          <p:cNvSpPr txBox="1"/>
          <p:nvPr/>
        </p:nvSpPr>
        <p:spPr>
          <a:xfrm>
            <a:off x="679517" y="1703504"/>
            <a:ext cx="6321216" cy="21130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800" b="1" dirty="0" err="1">
                <a:solidFill>
                  <a:srgbClr val="EA4E60"/>
                </a:solidFill>
                <a:latin typeface="Century Gothic"/>
              </a:rPr>
              <a:t>Análise</a:t>
            </a:r>
            <a:r>
              <a:rPr lang="en-US" sz="4800" b="1" dirty="0">
                <a:solidFill>
                  <a:srgbClr val="EA4E60"/>
                </a:solidFill>
                <a:latin typeface="Century Gothic"/>
              </a:rPr>
              <a:t> de Dados </a:t>
            </a:r>
            <a:endParaRPr lang="en-US" dirty="0"/>
          </a:p>
          <a:p>
            <a:pPr>
              <a:lnSpc>
                <a:spcPct val="114999"/>
              </a:lnSpc>
            </a:pPr>
            <a:r>
              <a:rPr lang="en-US" sz="4800" b="1" dirty="0">
                <a:solidFill>
                  <a:srgbClr val="EA4E60"/>
                </a:solidFill>
                <a:latin typeface="Century Gothic"/>
              </a:rPr>
              <a:t>&amp; Big Data</a:t>
            </a:r>
            <a:endParaRPr lang="en-US" dirty="0"/>
          </a:p>
        </p:txBody>
      </p:sp>
      <p:pic>
        <p:nvPicPr>
          <p:cNvPr id="108" name="Google Shape;108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7" y="120128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pPr/>
              <a:t>39</a:t>
            </a:fld>
            <a:r>
              <a:rPr lang="en-US" dirty="0">
                <a:solidFill>
                  <a:srgbClr val="EA4E60"/>
                </a:solidFill>
              </a:rPr>
              <a:t>]</a:t>
            </a:r>
            <a:endParaRPr dirty="0">
              <a:solidFill>
                <a:srgbClr val="EA4E60"/>
              </a:solidFill>
            </a:endParaRPr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B245207E-6BAE-019E-CFEC-77A857C52E8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575" r="16231" b="-328"/>
          <a:stretch/>
        </p:blipFill>
        <p:spPr>
          <a:xfrm>
            <a:off x="5333320" y="738868"/>
            <a:ext cx="3346113" cy="3124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2740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5"/>
          <p:cNvSpPr txBox="1"/>
          <p:nvPr/>
        </p:nvSpPr>
        <p:spPr>
          <a:xfrm>
            <a:off x="565525" y="3822631"/>
            <a:ext cx="7410300" cy="8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2400"/>
            </a:pPr>
            <a:r>
              <a:rPr lang="en-US" sz="2400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Power BI Analyst</a:t>
            </a:r>
            <a:endParaRPr lang="en-US" sz="2400" dirty="0">
              <a:solidFill>
                <a:srgbClr val="A5A5A5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07" name="Google Shape;107;p5"/>
          <p:cNvSpPr txBox="1"/>
          <p:nvPr/>
        </p:nvSpPr>
        <p:spPr>
          <a:xfrm>
            <a:off x="565525" y="2068727"/>
            <a:ext cx="7410300" cy="1330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3950" b="1" dirty="0" err="1">
                <a:solidFill>
                  <a:srgbClr val="EA4E60"/>
                </a:solidFill>
                <a:latin typeface="Century Gothic"/>
              </a:rPr>
              <a:t>Contextualizando</a:t>
            </a:r>
            <a:r>
              <a:rPr lang="en-US" sz="3950" b="1" dirty="0">
                <a:solidFill>
                  <a:srgbClr val="EA4E60"/>
                </a:solidFill>
                <a:latin typeface="Century Gothic"/>
              </a:rPr>
              <a:t>: </a:t>
            </a:r>
            <a:r>
              <a:rPr lang="en-US" sz="3950" b="1" dirty="0" err="1">
                <a:solidFill>
                  <a:srgbClr val="EA4E60"/>
                </a:solidFill>
                <a:latin typeface="Century Gothic"/>
              </a:rPr>
              <a:t>Área</a:t>
            </a:r>
            <a:r>
              <a:rPr lang="en-US" sz="3950" b="1" dirty="0">
                <a:solidFill>
                  <a:srgbClr val="EA4E60"/>
                </a:solidFill>
                <a:latin typeface="Century Gothic"/>
              </a:rPr>
              <a:t> de Dados </a:t>
            </a:r>
            <a:endParaRPr lang="en-US" dirty="0"/>
          </a:p>
        </p:txBody>
      </p:sp>
      <p:pic>
        <p:nvPicPr>
          <p:cNvPr id="108" name="Google Shape;108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7" y="120128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/>
              <a:t>4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58465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Contextualizando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2" name="Imagem 2">
            <a:extLst>
              <a:ext uri="{FF2B5EF4-FFF2-40B4-BE49-F238E27FC236}">
                <a16:creationId xmlns:a16="http://schemas.microsoft.com/office/drawing/2014/main" id="{BB50D02B-9B55-867A-517F-C427B06ED24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58" b="17753"/>
          <a:stretch/>
        </p:blipFill>
        <p:spPr>
          <a:xfrm>
            <a:off x="375249" y="1562998"/>
            <a:ext cx="6622429" cy="3097528"/>
          </a:xfrm>
          <a:prstGeom prst="rect">
            <a:avLst/>
          </a:prstGeom>
        </p:spPr>
      </p:pic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40</a:t>
            </a:fld>
            <a:r>
              <a:rPr lang="en-US"/>
              <a:t>]</a:t>
            </a:r>
            <a:endParaRPr/>
          </a:p>
        </p:txBody>
      </p:sp>
      <p:cxnSp>
        <p:nvCxnSpPr>
          <p:cNvPr id="3" name="Conector de Seta Reta 2">
            <a:extLst>
              <a:ext uri="{FF2B5EF4-FFF2-40B4-BE49-F238E27FC236}">
                <a16:creationId xmlns:a16="http://schemas.microsoft.com/office/drawing/2014/main" id="{D7CB4D0B-F560-28DE-A0A8-146F38010693}"/>
              </a:ext>
            </a:extLst>
          </p:cNvPr>
          <p:cNvCxnSpPr/>
          <p:nvPr/>
        </p:nvCxnSpPr>
        <p:spPr>
          <a:xfrm flipH="1" flipV="1">
            <a:off x="8706209" y="1691857"/>
            <a:ext cx="2156" cy="296748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agem 4" descr="Aplicativo&#10;&#10;Descrição gerada automaticamente">
            <a:extLst>
              <a:ext uri="{FF2B5EF4-FFF2-40B4-BE49-F238E27FC236}">
                <a16:creationId xmlns:a16="http://schemas.microsoft.com/office/drawing/2014/main" id="{E51F216E-600B-0C03-114A-ADA4267F321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4118" b="694"/>
          <a:stretch/>
        </p:blipFill>
        <p:spPr>
          <a:xfrm rot="-3060000">
            <a:off x="7394995" y="3482376"/>
            <a:ext cx="978289" cy="1176497"/>
          </a:xfrm>
          <a:prstGeom prst="rect">
            <a:avLst/>
          </a:prstGeom>
        </p:spPr>
      </p:pic>
      <p:pic>
        <p:nvPicPr>
          <p:cNvPr id="7" name="Imagem 4" descr="Aplicativo&#10;&#10;Descrição gerada automaticamente">
            <a:extLst>
              <a:ext uri="{FF2B5EF4-FFF2-40B4-BE49-F238E27FC236}">
                <a16:creationId xmlns:a16="http://schemas.microsoft.com/office/drawing/2014/main" id="{25BB880A-169E-5E6F-F8A7-28C65F946DC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6465" t="-1001" r="5555" b="2727"/>
          <a:stretch/>
        </p:blipFill>
        <p:spPr>
          <a:xfrm>
            <a:off x="7254816" y="2005102"/>
            <a:ext cx="1023020" cy="1164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42016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Contextualizando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2" name="Imagem 2">
            <a:extLst>
              <a:ext uri="{FF2B5EF4-FFF2-40B4-BE49-F238E27FC236}">
                <a16:creationId xmlns:a16="http://schemas.microsoft.com/office/drawing/2014/main" id="{BB50D02B-9B55-867A-517F-C427B06ED24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58" b="17753"/>
          <a:stretch/>
        </p:blipFill>
        <p:spPr>
          <a:xfrm>
            <a:off x="375249" y="1562998"/>
            <a:ext cx="6622429" cy="3097528"/>
          </a:xfrm>
          <a:prstGeom prst="rect">
            <a:avLst/>
          </a:prstGeom>
        </p:spPr>
      </p:pic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41</a:t>
            </a:fld>
            <a:r>
              <a:rPr lang="en-US"/>
              <a:t>]</a:t>
            </a:r>
            <a:endParaRPr/>
          </a:p>
        </p:txBody>
      </p:sp>
      <p:cxnSp>
        <p:nvCxnSpPr>
          <p:cNvPr id="3" name="Conector de Seta Reta 2">
            <a:extLst>
              <a:ext uri="{FF2B5EF4-FFF2-40B4-BE49-F238E27FC236}">
                <a16:creationId xmlns:a16="http://schemas.microsoft.com/office/drawing/2014/main" id="{D7CB4D0B-F560-28DE-A0A8-146F38010693}"/>
              </a:ext>
            </a:extLst>
          </p:cNvPr>
          <p:cNvCxnSpPr/>
          <p:nvPr/>
        </p:nvCxnSpPr>
        <p:spPr>
          <a:xfrm flipH="1" flipV="1">
            <a:off x="8706209" y="1691857"/>
            <a:ext cx="2156" cy="296748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agem 4" descr="Aplicativo&#10;&#10;Descrição gerada automaticamente">
            <a:extLst>
              <a:ext uri="{FF2B5EF4-FFF2-40B4-BE49-F238E27FC236}">
                <a16:creationId xmlns:a16="http://schemas.microsoft.com/office/drawing/2014/main" id="{E51F216E-600B-0C03-114A-ADA4267F321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4118" b="694"/>
          <a:stretch/>
        </p:blipFill>
        <p:spPr>
          <a:xfrm rot="-3060000">
            <a:off x="7394995" y="3482376"/>
            <a:ext cx="978289" cy="1176497"/>
          </a:xfrm>
          <a:prstGeom prst="rect">
            <a:avLst/>
          </a:prstGeom>
        </p:spPr>
      </p:pic>
      <p:pic>
        <p:nvPicPr>
          <p:cNvPr id="7" name="Imagem 4" descr="Aplicativo&#10;&#10;Descrição gerada automaticamente">
            <a:extLst>
              <a:ext uri="{FF2B5EF4-FFF2-40B4-BE49-F238E27FC236}">
                <a16:creationId xmlns:a16="http://schemas.microsoft.com/office/drawing/2014/main" id="{25BB880A-169E-5E6F-F8A7-28C65F946DC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6465" t="-1001" r="5555" b="2727"/>
          <a:stretch/>
        </p:blipFill>
        <p:spPr>
          <a:xfrm>
            <a:off x="7254816" y="2005102"/>
            <a:ext cx="1023020" cy="1164270"/>
          </a:xfrm>
          <a:prstGeom prst="rect">
            <a:avLst/>
          </a:prstGeom>
        </p:spPr>
      </p:pic>
      <p:pic>
        <p:nvPicPr>
          <p:cNvPr id="5" name="Imagem 5" descr="Ícone&#10;&#10;Descrição gerada automaticamente">
            <a:extLst>
              <a:ext uri="{FF2B5EF4-FFF2-40B4-BE49-F238E27FC236}">
                <a16:creationId xmlns:a16="http://schemas.microsoft.com/office/drawing/2014/main" id="{F73836C9-3934-02FC-D44F-A075684A73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4297" y="2634291"/>
            <a:ext cx="1956040" cy="1945257"/>
          </a:xfrm>
          <a:prstGeom prst="rect">
            <a:avLst/>
          </a:prstGeom>
        </p:spPr>
      </p:pic>
      <p:pic>
        <p:nvPicPr>
          <p:cNvPr id="6" name="Imagem 7" descr="Ícone&#10;&#10;Descrição gerada automaticamente">
            <a:extLst>
              <a:ext uri="{FF2B5EF4-FFF2-40B4-BE49-F238E27FC236}">
                <a16:creationId xmlns:a16="http://schemas.microsoft.com/office/drawing/2014/main" id="{8FE50094-58A8-5EC5-7E4A-95636413A9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58296" y="1762581"/>
            <a:ext cx="1729597" cy="1726168"/>
          </a:xfrm>
          <a:prstGeom prst="rect">
            <a:avLst/>
          </a:prstGeom>
        </p:spPr>
      </p:pic>
      <p:pic>
        <p:nvPicPr>
          <p:cNvPr id="8" name="Imagem 8" descr="Uma imagem contendo machado&#10;&#10;Descrição gerada automaticamente">
            <a:extLst>
              <a:ext uri="{FF2B5EF4-FFF2-40B4-BE49-F238E27FC236}">
                <a16:creationId xmlns:a16="http://schemas.microsoft.com/office/drawing/2014/main" id="{D144284A-4404-0D07-56BE-C48BABABF92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69711" y="460934"/>
            <a:ext cx="2214833" cy="1806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98025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013CF315-7B27-ABA2-CDEA-385338AE57E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42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4;g109ffa863cd_0_328">
            <a:extLst>
              <a:ext uri="{FF2B5EF4-FFF2-40B4-BE49-F238E27FC236}">
                <a16:creationId xmlns:a16="http://schemas.microsoft.com/office/drawing/2014/main" id="{4BF5D353-A128-7FED-4B05-0F46B7C26974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Contextualizando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7" name="Imagem 7">
            <a:extLst>
              <a:ext uri="{FF2B5EF4-FFF2-40B4-BE49-F238E27FC236}">
                <a16:creationId xmlns:a16="http://schemas.microsoft.com/office/drawing/2014/main" id="{C53695AA-5806-3908-C1FB-81A7644E32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580" y="1325774"/>
            <a:ext cx="6916227" cy="3915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27802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16295da5bc_0_6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43</a:t>
            </a:fld>
            <a:r>
              <a:rPr lang="en-US"/>
              <a:t>]</a:t>
            </a:r>
            <a:endParaRPr/>
          </a:p>
        </p:txBody>
      </p:sp>
      <p:pic>
        <p:nvPicPr>
          <p:cNvPr id="7" name="Picture 1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84815BF-305B-E0BC-05E9-933D89001D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014" r="5822" b="-614"/>
          <a:stretch/>
        </p:blipFill>
        <p:spPr>
          <a:xfrm>
            <a:off x="1473192" y="1112615"/>
            <a:ext cx="1990394" cy="1385379"/>
          </a:xfrm>
          <a:prstGeom prst="rect">
            <a:avLst/>
          </a:prstGeom>
        </p:spPr>
      </p:pic>
      <p:pic>
        <p:nvPicPr>
          <p:cNvPr id="8" name="Picture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2BC6B93-708E-0E74-6512-77EB250320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5014" y="1306964"/>
            <a:ext cx="1772729" cy="1192475"/>
          </a:xfrm>
          <a:prstGeom prst="rect">
            <a:avLst/>
          </a:prstGeom>
        </p:spPr>
      </p:pic>
      <p:sp>
        <p:nvSpPr>
          <p:cNvPr id="13" name="Google Shape;87;g116295da5bc_0_62">
            <a:extLst>
              <a:ext uri="{FF2B5EF4-FFF2-40B4-BE49-F238E27FC236}">
                <a16:creationId xmlns:a16="http://schemas.microsoft.com/office/drawing/2014/main" id="{A3B716F7-43A7-6CCC-FE24-C2419740EA69}"/>
              </a:ext>
            </a:extLst>
          </p:cNvPr>
          <p:cNvSpPr txBox="1"/>
          <p:nvPr/>
        </p:nvSpPr>
        <p:spPr>
          <a:xfrm>
            <a:off x="2182978" y="205229"/>
            <a:ext cx="4587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lnSpc>
                <a:spcPct val="114999"/>
              </a:lnSpc>
            </a:pPr>
            <a:r>
              <a:rPr lang="en-US" sz="3200" b="1" dirty="0">
                <a:solidFill>
                  <a:srgbClr val="EA4E60"/>
                </a:solidFill>
                <a:latin typeface="Century Gothic"/>
                <a:sym typeface="Century Gothic"/>
              </a:rPr>
              <a:t>Bid Data &amp; BI</a:t>
            </a:r>
            <a:endParaRPr lang="en-US" sz="3200" b="1" dirty="0">
              <a:solidFill>
                <a:srgbClr val="EA4E60"/>
              </a:solidFill>
              <a:latin typeface="Century Gothic"/>
            </a:endParaRPr>
          </a:p>
        </p:txBody>
      </p:sp>
      <p:pic>
        <p:nvPicPr>
          <p:cNvPr id="2" name="Picture 3" descr="Logo, company name&#10;&#10;Description automatically generated">
            <a:extLst>
              <a:ext uri="{FF2B5EF4-FFF2-40B4-BE49-F238E27FC236}">
                <a16:creationId xmlns:a16="http://schemas.microsoft.com/office/drawing/2014/main" id="{9C983961-093F-2839-77EE-96B249FC01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26977" y="3185972"/>
            <a:ext cx="1686466" cy="874245"/>
          </a:xfrm>
          <a:prstGeom prst="rect">
            <a:avLst/>
          </a:prstGeom>
        </p:spPr>
      </p:pic>
      <p:pic>
        <p:nvPicPr>
          <p:cNvPr id="4" name="Picture 4" descr="Logo&#10;&#10;Description automatically generated">
            <a:extLst>
              <a:ext uri="{FF2B5EF4-FFF2-40B4-BE49-F238E27FC236}">
                <a16:creationId xmlns:a16="http://schemas.microsoft.com/office/drawing/2014/main" id="{A774C95A-DD97-2C04-B471-5929AEAFB2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9277" y="4092237"/>
            <a:ext cx="2128568" cy="571339"/>
          </a:xfrm>
          <a:prstGeom prst="rect">
            <a:avLst/>
          </a:prstGeom>
        </p:spPr>
      </p:pic>
      <p:pic>
        <p:nvPicPr>
          <p:cNvPr id="5" name="Picture 5" descr="Logo&#10;&#10;Description automatically generated">
            <a:extLst>
              <a:ext uri="{FF2B5EF4-FFF2-40B4-BE49-F238E27FC236}">
                <a16:creationId xmlns:a16="http://schemas.microsoft.com/office/drawing/2014/main" id="{F6837802-214F-7925-E678-1D838D92F1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0306" y="2828126"/>
            <a:ext cx="1395324" cy="932171"/>
          </a:xfrm>
          <a:prstGeom prst="rect">
            <a:avLst/>
          </a:prstGeom>
        </p:spPr>
      </p:pic>
      <p:pic>
        <p:nvPicPr>
          <p:cNvPr id="12" name="Picture 7" descr="A picture containing room, scene, gambling house&#10;&#10;Description automatically generated">
            <a:extLst>
              <a:ext uri="{FF2B5EF4-FFF2-40B4-BE49-F238E27FC236}">
                <a16:creationId xmlns:a16="http://schemas.microsoft.com/office/drawing/2014/main" id="{831813E0-96D9-F2EA-C1D1-D8E6DA8BBC1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59950" y="2892544"/>
            <a:ext cx="1548789" cy="1110460"/>
          </a:xfrm>
          <a:prstGeom prst="rect">
            <a:avLst/>
          </a:prstGeom>
        </p:spPr>
      </p:pic>
      <p:pic>
        <p:nvPicPr>
          <p:cNvPr id="14" name="Picture 14" descr="Logo&#10;&#10;Description automatically generated">
            <a:extLst>
              <a:ext uri="{FF2B5EF4-FFF2-40B4-BE49-F238E27FC236}">
                <a16:creationId xmlns:a16="http://schemas.microsoft.com/office/drawing/2014/main" id="{72BD983B-748C-F695-4128-1DBED554A55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07966" y="4002825"/>
            <a:ext cx="2743200" cy="739378"/>
          </a:xfrm>
          <a:prstGeom prst="rect">
            <a:avLst/>
          </a:prstGeom>
        </p:spPr>
      </p:pic>
      <p:pic>
        <p:nvPicPr>
          <p:cNvPr id="15" name="Picture 15" descr="Logo&#10;&#10;Description automatically generated">
            <a:extLst>
              <a:ext uri="{FF2B5EF4-FFF2-40B4-BE49-F238E27FC236}">
                <a16:creationId xmlns:a16="http://schemas.microsoft.com/office/drawing/2014/main" id="{6511AC14-BD08-61BF-820E-467B8D3DF56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44296" y="2573906"/>
            <a:ext cx="1837427" cy="1203385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F78A1F1-05AF-C92D-6AB8-A71F36DC3684}"/>
              </a:ext>
            </a:extLst>
          </p:cNvPr>
          <p:cNvCxnSpPr/>
          <p:nvPr/>
        </p:nvCxnSpPr>
        <p:spPr>
          <a:xfrm>
            <a:off x="4621601" y="1111730"/>
            <a:ext cx="1" cy="3827970"/>
          </a:xfrm>
          <a:prstGeom prst="straightConnector1">
            <a:avLst/>
          </a:prstGeom>
          <a:ln>
            <a:prstDash val="sysDot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254643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16295da5bc_0_62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Data Analytics &amp; Biga Data</a:t>
            </a:r>
            <a:endParaRPr lang="en-US" sz="40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88" name="Google Shape;88;g116295da5bc_0_6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44</a:t>
            </a:fld>
            <a:r>
              <a:rPr lang="en-US"/>
              <a:t>]</a:t>
            </a:r>
            <a:endParaRPr/>
          </a:p>
        </p:txBody>
      </p:sp>
      <p:pic>
        <p:nvPicPr>
          <p:cNvPr id="2" name="Imagem 5">
            <a:extLst>
              <a:ext uri="{FF2B5EF4-FFF2-40B4-BE49-F238E27FC236}">
                <a16:creationId xmlns:a16="http://schemas.microsoft.com/office/drawing/2014/main" id="{0C044DEC-21FC-D7C8-C8AF-45DC92BCD2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825423" y="2869473"/>
            <a:ext cx="2271861" cy="2271861"/>
          </a:xfrm>
          <a:prstGeom prst="rect">
            <a:avLst/>
          </a:prstGeom>
        </p:spPr>
      </p:pic>
      <p:sp>
        <p:nvSpPr>
          <p:cNvPr id="3" name="Balão de Pensamento: Nuvem 6">
            <a:extLst>
              <a:ext uri="{FF2B5EF4-FFF2-40B4-BE49-F238E27FC236}">
                <a16:creationId xmlns:a16="http://schemas.microsoft.com/office/drawing/2014/main" id="{CF5B7493-9DCB-3AA1-A901-57D3D68F41AC}"/>
              </a:ext>
            </a:extLst>
          </p:cNvPr>
          <p:cNvSpPr/>
          <p:nvPr/>
        </p:nvSpPr>
        <p:spPr>
          <a:xfrm flipH="1">
            <a:off x="5355205" y="1955578"/>
            <a:ext cx="3209781" cy="789402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dirty="0">
                <a:cs typeface="Arial"/>
              </a:rPr>
              <a:t>Como analisa isso?</a:t>
            </a:r>
            <a:endParaRPr lang="en-US" dirty="0"/>
          </a:p>
        </p:txBody>
      </p:sp>
      <p:graphicFrame>
        <p:nvGraphicFramePr>
          <p:cNvPr id="4" name="Diagram 4">
            <a:extLst>
              <a:ext uri="{FF2B5EF4-FFF2-40B4-BE49-F238E27FC236}">
                <a16:creationId xmlns:a16="http://schemas.microsoft.com/office/drawing/2014/main" id="{EB8EA7AA-6FB7-260B-7B43-E1911DC5E22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74196813"/>
              </p:ext>
            </p:extLst>
          </p:nvPr>
        </p:nvGraphicFramePr>
        <p:xfrm>
          <a:off x="398972" y="818433"/>
          <a:ext cx="6556075" cy="57926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360" name="Left Brace 359">
            <a:extLst>
              <a:ext uri="{FF2B5EF4-FFF2-40B4-BE49-F238E27FC236}">
                <a16:creationId xmlns:a16="http://schemas.microsoft.com/office/drawing/2014/main" id="{CCA0079F-00F2-2902-D7AD-97D1FA5AAE87}"/>
              </a:ext>
            </a:extLst>
          </p:cNvPr>
          <p:cNvSpPr/>
          <p:nvPr/>
        </p:nvSpPr>
        <p:spPr>
          <a:xfrm rot="5400000">
            <a:off x="2667380" y="380024"/>
            <a:ext cx="571499" cy="5078801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2" name="Picture 1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5802EA63-3CD8-9055-FE77-02FF43ED98E7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3014" r="5822" b="-614"/>
          <a:stretch/>
        </p:blipFill>
        <p:spPr>
          <a:xfrm>
            <a:off x="1505541" y="1716464"/>
            <a:ext cx="1311064" cy="910927"/>
          </a:xfrm>
          <a:prstGeom prst="rect">
            <a:avLst/>
          </a:prstGeom>
        </p:spPr>
      </p:pic>
      <p:pic>
        <p:nvPicPr>
          <p:cNvPr id="364" name="Picture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7325F17-9D6E-41F3-990A-5B800B002FD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11184" y="1770633"/>
            <a:ext cx="1330625" cy="912117"/>
          </a:xfrm>
          <a:prstGeom prst="rect">
            <a:avLst/>
          </a:prstGeom>
        </p:spPr>
      </p:pic>
      <p:pic>
        <p:nvPicPr>
          <p:cNvPr id="366" name="Picture 3" descr="Icon&#10;&#10;Description automatically generated">
            <a:extLst>
              <a:ext uri="{FF2B5EF4-FFF2-40B4-BE49-F238E27FC236}">
                <a16:creationId xmlns:a16="http://schemas.microsoft.com/office/drawing/2014/main" id="{248A1A86-8F4F-3D88-4B39-6E58849DAA7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44483" y="4091232"/>
            <a:ext cx="1626194" cy="937660"/>
          </a:xfrm>
          <a:prstGeom prst="rect">
            <a:avLst/>
          </a:prstGeom>
        </p:spPr>
      </p:pic>
      <p:sp>
        <p:nvSpPr>
          <p:cNvPr id="367" name="Arrow: Bent 366">
            <a:extLst>
              <a:ext uri="{FF2B5EF4-FFF2-40B4-BE49-F238E27FC236}">
                <a16:creationId xmlns:a16="http://schemas.microsoft.com/office/drawing/2014/main" id="{78CEE063-FA4F-14EB-B51B-AFD155E3A39A}"/>
              </a:ext>
            </a:extLst>
          </p:cNvPr>
          <p:cNvSpPr/>
          <p:nvPr/>
        </p:nvSpPr>
        <p:spPr>
          <a:xfrm flipV="1">
            <a:off x="6181517" y="4175399"/>
            <a:ext cx="323491" cy="517585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0394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  <p:bldP spid="367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16295da5bc_0_6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45</a:t>
            </a:fld>
            <a:r>
              <a:rPr lang="en-US"/>
              <a:t>]</a:t>
            </a:r>
            <a:endParaRPr/>
          </a:p>
        </p:txBody>
      </p:sp>
      <p:pic>
        <p:nvPicPr>
          <p:cNvPr id="7" name="Picture 1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84815BF-305B-E0BC-05E9-933D89001D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014" r="5822" b="-614"/>
          <a:stretch/>
        </p:blipFill>
        <p:spPr>
          <a:xfrm>
            <a:off x="1473192" y="1112615"/>
            <a:ext cx="1990394" cy="1385379"/>
          </a:xfrm>
          <a:prstGeom prst="rect">
            <a:avLst/>
          </a:prstGeom>
        </p:spPr>
      </p:pic>
      <p:pic>
        <p:nvPicPr>
          <p:cNvPr id="8" name="Picture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2BC6B93-708E-0E74-6512-77EB250320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5014" y="1306964"/>
            <a:ext cx="1772729" cy="1192475"/>
          </a:xfrm>
          <a:prstGeom prst="rect">
            <a:avLst/>
          </a:prstGeom>
        </p:spPr>
      </p:pic>
      <p:sp>
        <p:nvSpPr>
          <p:cNvPr id="13" name="Google Shape;87;g116295da5bc_0_62">
            <a:extLst>
              <a:ext uri="{FF2B5EF4-FFF2-40B4-BE49-F238E27FC236}">
                <a16:creationId xmlns:a16="http://schemas.microsoft.com/office/drawing/2014/main" id="{A3B716F7-43A7-6CCC-FE24-C2419740EA69}"/>
              </a:ext>
            </a:extLst>
          </p:cNvPr>
          <p:cNvSpPr txBox="1"/>
          <p:nvPr/>
        </p:nvSpPr>
        <p:spPr>
          <a:xfrm>
            <a:off x="2182978" y="205229"/>
            <a:ext cx="4587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lnSpc>
                <a:spcPct val="114999"/>
              </a:lnSpc>
            </a:pPr>
            <a:r>
              <a:rPr lang="en-US" sz="3200" b="1" dirty="0">
                <a:solidFill>
                  <a:srgbClr val="EA4E60"/>
                </a:solidFill>
                <a:latin typeface="Century Gothic"/>
                <a:sym typeface="Century Gothic"/>
              </a:rPr>
              <a:t>Bid Data &amp; BI</a:t>
            </a:r>
            <a:endParaRPr lang="en-US" sz="3200" b="1" dirty="0">
              <a:solidFill>
                <a:srgbClr val="EA4E60"/>
              </a:solidFill>
              <a:latin typeface="Century Gothic"/>
            </a:endParaRPr>
          </a:p>
        </p:txBody>
      </p:sp>
      <p:pic>
        <p:nvPicPr>
          <p:cNvPr id="2" name="Picture 3" descr="Logo, company name&#10;&#10;Description automatically generated">
            <a:extLst>
              <a:ext uri="{FF2B5EF4-FFF2-40B4-BE49-F238E27FC236}">
                <a16:creationId xmlns:a16="http://schemas.microsoft.com/office/drawing/2014/main" id="{9C983961-093F-2839-77EE-96B249FC01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26977" y="3185972"/>
            <a:ext cx="1686466" cy="874245"/>
          </a:xfrm>
          <a:prstGeom prst="rect">
            <a:avLst/>
          </a:prstGeom>
        </p:spPr>
      </p:pic>
      <p:pic>
        <p:nvPicPr>
          <p:cNvPr id="4" name="Picture 4" descr="Logo&#10;&#10;Description automatically generated">
            <a:extLst>
              <a:ext uri="{FF2B5EF4-FFF2-40B4-BE49-F238E27FC236}">
                <a16:creationId xmlns:a16="http://schemas.microsoft.com/office/drawing/2014/main" id="{A774C95A-DD97-2C04-B471-5929AEAFB2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9277" y="4092237"/>
            <a:ext cx="2128568" cy="571339"/>
          </a:xfrm>
          <a:prstGeom prst="rect">
            <a:avLst/>
          </a:prstGeom>
        </p:spPr>
      </p:pic>
      <p:pic>
        <p:nvPicPr>
          <p:cNvPr id="5" name="Picture 5" descr="Logo&#10;&#10;Description automatically generated">
            <a:extLst>
              <a:ext uri="{FF2B5EF4-FFF2-40B4-BE49-F238E27FC236}">
                <a16:creationId xmlns:a16="http://schemas.microsoft.com/office/drawing/2014/main" id="{F6837802-214F-7925-E678-1D838D92F1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0306" y="2828126"/>
            <a:ext cx="1395324" cy="932171"/>
          </a:xfrm>
          <a:prstGeom prst="rect">
            <a:avLst/>
          </a:prstGeom>
        </p:spPr>
      </p:pic>
      <p:pic>
        <p:nvPicPr>
          <p:cNvPr id="12" name="Picture 7" descr="A picture containing room, scene, gambling house&#10;&#10;Description automatically generated">
            <a:extLst>
              <a:ext uri="{FF2B5EF4-FFF2-40B4-BE49-F238E27FC236}">
                <a16:creationId xmlns:a16="http://schemas.microsoft.com/office/drawing/2014/main" id="{831813E0-96D9-F2EA-C1D1-D8E6DA8BBC1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59950" y="2892544"/>
            <a:ext cx="1548789" cy="1110460"/>
          </a:xfrm>
          <a:prstGeom prst="rect">
            <a:avLst/>
          </a:prstGeom>
        </p:spPr>
      </p:pic>
      <p:pic>
        <p:nvPicPr>
          <p:cNvPr id="14" name="Picture 14" descr="Logo&#10;&#10;Description automatically generated">
            <a:extLst>
              <a:ext uri="{FF2B5EF4-FFF2-40B4-BE49-F238E27FC236}">
                <a16:creationId xmlns:a16="http://schemas.microsoft.com/office/drawing/2014/main" id="{72BD983B-748C-F695-4128-1DBED554A55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07966" y="4002825"/>
            <a:ext cx="2743200" cy="739378"/>
          </a:xfrm>
          <a:prstGeom prst="rect">
            <a:avLst/>
          </a:prstGeom>
        </p:spPr>
      </p:pic>
      <p:pic>
        <p:nvPicPr>
          <p:cNvPr id="15" name="Picture 15" descr="Logo&#10;&#10;Description automatically generated">
            <a:extLst>
              <a:ext uri="{FF2B5EF4-FFF2-40B4-BE49-F238E27FC236}">
                <a16:creationId xmlns:a16="http://schemas.microsoft.com/office/drawing/2014/main" id="{6511AC14-BD08-61BF-820E-467B8D3DF56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44296" y="2573906"/>
            <a:ext cx="1837427" cy="1203385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F78A1F1-05AF-C92D-6AB8-A71F36DC3684}"/>
              </a:ext>
            </a:extLst>
          </p:cNvPr>
          <p:cNvCxnSpPr/>
          <p:nvPr/>
        </p:nvCxnSpPr>
        <p:spPr>
          <a:xfrm>
            <a:off x="4621601" y="1111730"/>
            <a:ext cx="1" cy="3827970"/>
          </a:xfrm>
          <a:prstGeom prst="straightConnector1">
            <a:avLst/>
          </a:prstGeom>
          <a:ln>
            <a:prstDash val="sysDot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FEA3C48-C61E-23F4-0495-2D4557009B63}"/>
              </a:ext>
            </a:extLst>
          </p:cNvPr>
          <p:cNvSpPr/>
          <p:nvPr/>
        </p:nvSpPr>
        <p:spPr>
          <a:xfrm>
            <a:off x="545621" y="2233163"/>
            <a:ext cx="3849537" cy="85185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Calibri"/>
                <a:cs typeface="Arial"/>
              </a:rPr>
              <a:t>Dados </a:t>
            </a:r>
            <a:r>
              <a:rPr lang="en-US" sz="2400" dirty="0" err="1">
                <a:latin typeface="Calibri"/>
                <a:cs typeface="Arial"/>
              </a:rPr>
              <a:t>não</a:t>
            </a:r>
            <a:r>
              <a:rPr lang="en-US" sz="2400" dirty="0">
                <a:latin typeface="Calibri"/>
                <a:cs typeface="Arial"/>
              </a:rPr>
              <a:t> </a:t>
            </a:r>
            <a:r>
              <a:rPr lang="en-US" sz="2400" dirty="0" err="1">
                <a:latin typeface="Calibri"/>
                <a:cs typeface="Arial"/>
              </a:rPr>
              <a:t>estruturados</a:t>
            </a:r>
            <a:endParaRPr lang="en-US" sz="24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8215373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16295da5bc_0_62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BI &amp; Data Science (DS)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88" name="Google Shape;88;g116295da5bc_0_6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46</a:t>
            </a:fld>
            <a:r>
              <a:rPr lang="en-US"/>
              <a:t>]</a:t>
            </a:r>
            <a:endParaRPr/>
          </a:p>
        </p:txBody>
      </p:sp>
      <p:pic>
        <p:nvPicPr>
          <p:cNvPr id="4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53CEE1D5-2C2B-1B7F-F4C0-D53C2621A3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6862" y="1394593"/>
            <a:ext cx="5525218" cy="3745325"/>
          </a:xfrm>
          <a:prstGeom prst="rect">
            <a:avLst/>
          </a:prstGeom>
        </p:spPr>
      </p:pic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2DFA06FA-2910-B7AB-C844-11F2010361CA}"/>
              </a:ext>
            </a:extLst>
          </p:cNvPr>
          <p:cNvSpPr/>
          <p:nvPr/>
        </p:nvSpPr>
        <p:spPr>
          <a:xfrm>
            <a:off x="6260621" y="1068511"/>
            <a:ext cx="2307564" cy="625415"/>
          </a:xfrm>
          <a:prstGeom prst="wedgeRoundRectCallou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cs typeface="Arial"/>
              </a:rPr>
              <a:t>Dados </a:t>
            </a:r>
            <a:r>
              <a:rPr lang="en-US" dirty="0" err="1">
                <a:cs typeface="Arial"/>
              </a:rPr>
              <a:t>tradicionais</a:t>
            </a:r>
            <a:endParaRPr lang="en-US" dirty="0" err="1"/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6A29F01F-168A-2D34-4846-30E1C65BF844}"/>
              </a:ext>
            </a:extLst>
          </p:cNvPr>
          <p:cNvSpPr/>
          <p:nvPr/>
        </p:nvSpPr>
        <p:spPr>
          <a:xfrm>
            <a:off x="297612" y="2276208"/>
            <a:ext cx="2081121" cy="700896"/>
          </a:xfrm>
          <a:prstGeom prst="wedgeRoundRectCallou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 err="1">
                <a:cs typeface="Arial"/>
              </a:rPr>
              <a:t>Orientado</a:t>
            </a:r>
            <a:r>
              <a:rPr lang="en-US" dirty="0">
                <a:cs typeface="Arial"/>
              </a:rPr>
              <a:t> a </a:t>
            </a:r>
            <a:r>
              <a:rPr lang="en-US" dirty="0" err="1">
                <a:cs typeface="Arial"/>
              </a:rPr>
              <a:t>documentos</a:t>
            </a:r>
            <a:endParaRPr lang="en-US" dirty="0" err="1"/>
          </a:p>
        </p:txBody>
      </p:sp>
    </p:spTree>
    <p:extLst>
      <p:ext uri="{BB962C8B-B14F-4D97-AF65-F5344CB8AC3E}">
        <p14:creationId xmlns:p14="http://schemas.microsoft.com/office/powerpoint/2010/main" val="272858433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16295da5bc_0_62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BI &amp; Data Science (DS)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88" name="Google Shape;88;g116295da5bc_0_6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47</a:t>
            </a:fld>
            <a:r>
              <a:rPr lang="en-US"/>
              <a:t>]</a:t>
            </a:r>
            <a:endParaRPr/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2DFA06FA-2910-B7AB-C844-11F2010361CA}"/>
              </a:ext>
            </a:extLst>
          </p:cNvPr>
          <p:cNvSpPr/>
          <p:nvPr/>
        </p:nvSpPr>
        <p:spPr>
          <a:xfrm>
            <a:off x="6249838" y="1359653"/>
            <a:ext cx="2307564" cy="625415"/>
          </a:xfrm>
          <a:prstGeom prst="wedgeRoundRectCallou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cs typeface="Arial"/>
              </a:rPr>
              <a:t>Dados </a:t>
            </a:r>
            <a:r>
              <a:rPr lang="en-US" dirty="0" err="1">
                <a:cs typeface="Arial"/>
              </a:rPr>
              <a:t>tradicionais</a:t>
            </a:r>
            <a:endParaRPr lang="en-US" dirty="0" err="1"/>
          </a:p>
        </p:txBody>
      </p:sp>
      <p:pic>
        <p:nvPicPr>
          <p:cNvPr id="2" name="Picture 1" descr="Text&#10;&#10;Description automatically generated">
            <a:extLst>
              <a:ext uri="{FF2B5EF4-FFF2-40B4-BE49-F238E27FC236}">
                <a16:creationId xmlns:a16="http://schemas.microsoft.com/office/drawing/2014/main" id="{12A0A7DA-B9D2-1469-5041-0A293E11D0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598" y="2080298"/>
            <a:ext cx="4109049" cy="259676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3DDE7E0-4F3E-9BB9-EECD-B84688DC5427}"/>
              </a:ext>
            </a:extLst>
          </p:cNvPr>
          <p:cNvSpPr txBox="1"/>
          <p:nvPr/>
        </p:nvSpPr>
        <p:spPr>
          <a:xfrm>
            <a:off x="323132" y="4668688"/>
            <a:ext cx="4611742" cy="26161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/>
              <a:t>https://www.mongodbtutorial.org/getting-started/mongodb-basics/</a:t>
            </a:r>
          </a:p>
        </p:txBody>
      </p: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F60159A1-69C2-DFBC-E8A8-144867DCED6A}"/>
              </a:ext>
            </a:extLst>
          </p:cNvPr>
          <p:cNvSpPr/>
          <p:nvPr/>
        </p:nvSpPr>
        <p:spPr>
          <a:xfrm>
            <a:off x="276046" y="1478265"/>
            <a:ext cx="2728102" cy="700896"/>
          </a:xfrm>
          <a:prstGeom prst="wedgeRoundRectCallou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n-US" dirty="0" err="1">
                <a:cs typeface="Arial"/>
              </a:rPr>
              <a:t>Orientado</a:t>
            </a:r>
            <a:r>
              <a:rPr lang="en-US" dirty="0">
                <a:cs typeface="Arial"/>
              </a:rPr>
              <a:t> a </a:t>
            </a:r>
            <a:r>
              <a:rPr lang="en-US" dirty="0" err="1">
                <a:cs typeface="Arial"/>
              </a:rPr>
              <a:t>documentos</a:t>
            </a:r>
            <a:endParaRPr lang="en-US" dirty="0" err="1"/>
          </a:p>
        </p:txBody>
      </p:sp>
      <p:pic>
        <p:nvPicPr>
          <p:cNvPr id="8" name="Picture 8" descr="Table&#10;&#10;Description automatically generated">
            <a:extLst>
              <a:ext uri="{FF2B5EF4-FFF2-40B4-BE49-F238E27FC236}">
                <a16:creationId xmlns:a16="http://schemas.microsoft.com/office/drawing/2014/main" id="{E00BE1FA-C766-774D-2C5D-1CAD995421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1318" y="2083819"/>
            <a:ext cx="3333750" cy="1104900"/>
          </a:xfrm>
          <a:prstGeom prst="rect">
            <a:avLst/>
          </a:prstGeom>
        </p:spPr>
      </p:pic>
      <p:pic>
        <p:nvPicPr>
          <p:cNvPr id="9" name="Picture 9" descr="Table&#10;&#10;Description automatically generated">
            <a:extLst>
              <a:ext uri="{FF2B5EF4-FFF2-40B4-BE49-F238E27FC236}">
                <a16:creationId xmlns:a16="http://schemas.microsoft.com/office/drawing/2014/main" id="{A98EC344-387C-3B35-6F6F-5B58FCF3F8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53769" y="3315779"/>
            <a:ext cx="3333750" cy="135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74926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16295da5bc_0_62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BI &amp; Data Science (DS)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88" name="Google Shape;88;g116295da5bc_0_6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48</a:t>
            </a:fld>
            <a:r>
              <a:rPr lang="en-US"/>
              <a:t>]</a:t>
            </a:r>
            <a:endParaRPr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9D694AF-8C25-B3F3-FD16-723641394A90}"/>
              </a:ext>
            </a:extLst>
          </p:cNvPr>
          <p:cNvGrpSpPr/>
          <p:nvPr/>
        </p:nvGrpSpPr>
        <p:grpSpPr>
          <a:xfrm>
            <a:off x="641007" y="2219460"/>
            <a:ext cx="7412290" cy="1933314"/>
            <a:chOff x="641007" y="2219460"/>
            <a:chExt cx="7412290" cy="1933314"/>
          </a:xfrm>
        </p:grpSpPr>
        <p:sp>
          <p:nvSpPr>
            <p:cNvPr id="3" name="Google Shape;86;g116295da5bc_0_62">
              <a:extLst>
                <a:ext uri="{FF2B5EF4-FFF2-40B4-BE49-F238E27FC236}">
                  <a16:creationId xmlns:a16="http://schemas.microsoft.com/office/drawing/2014/main" id="{D1259112-E26C-8B18-457C-135D460A4172}"/>
                </a:ext>
              </a:extLst>
            </p:cNvPr>
            <p:cNvSpPr txBox="1"/>
            <p:nvPr/>
          </p:nvSpPr>
          <p:spPr>
            <a:xfrm>
              <a:off x="641007" y="2219460"/>
              <a:ext cx="2826506" cy="19333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419100" indent="-342900" algn="just">
                <a:buChar char="•"/>
              </a:pPr>
              <a:r>
                <a:rPr lang="en-US" sz="2400" b="1" dirty="0" err="1">
                  <a:solidFill>
                    <a:schemeClr val="tx1"/>
                  </a:solidFill>
                  <a:latin typeface="Calibri"/>
                </a:rPr>
                <a:t>Descritiva</a:t>
              </a:r>
              <a:endParaRPr lang="en-US" sz="2400" b="1">
                <a:solidFill>
                  <a:schemeClr val="tx1"/>
                </a:solidFill>
                <a:latin typeface="Calibri"/>
              </a:endParaRPr>
            </a:p>
            <a:p>
              <a:pPr marL="419100" indent="-342900" algn="just">
                <a:buChar char="•"/>
              </a:pPr>
              <a:r>
                <a:rPr lang="en-US" sz="2400" b="1" dirty="0" err="1">
                  <a:solidFill>
                    <a:schemeClr val="tx1"/>
                  </a:solidFill>
                  <a:latin typeface="Calibri"/>
                </a:rPr>
                <a:t>Diagnóstica</a:t>
              </a:r>
              <a:endParaRPr lang="en-US" sz="2400" b="1">
                <a:solidFill>
                  <a:schemeClr val="tx1"/>
                </a:solidFill>
                <a:latin typeface="Calibri"/>
              </a:endParaRPr>
            </a:p>
            <a:p>
              <a:pPr marL="419100" indent="-342900" algn="just">
                <a:buChar char="•"/>
              </a:pPr>
              <a:r>
                <a:rPr lang="en-US" sz="2400" b="1" dirty="0" err="1">
                  <a:solidFill>
                    <a:schemeClr val="tx1"/>
                  </a:solidFill>
                  <a:latin typeface="Calibri"/>
                </a:rPr>
                <a:t>Preditiva</a:t>
              </a:r>
              <a:endParaRPr lang="en-US" sz="2400" b="1">
                <a:solidFill>
                  <a:schemeClr val="tx1"/>
                </a:solidFill>
                <a:latin typeface="Calibri"/>
              </a:endParaRPr>
            </a:p>
            <a:p>
              <a:pPr marL="419100" indent="-342900" algn="just">
                <a:buChar char="•"/>
              </a:pPr>
              <a:r>
                <a:rPr lang="en-US" sz="2400" b="1" dirty="0">
                  <a:solidFill>
                    <a:schemeClr val="tx1"/>
                  </a:solidFill>
                  <a:latin typeface="Calibri"/>
                </a:rPr>
                <a:t>Prescritivo</a:t>
              </a:r>
            </a:p>
          </p:txBody>
        </p:sp>
        <p:sp>
          <p:nvSpPr>
            <p:cNvPr id="8" name="Arrow: Right 7">
              <a:extLst>
                <a:ext uri="{FF2B5EF4-FFF2-40B4-BE49-F238E27FC236}">
                  <a16:creationId xmlns:a16="http://schemas.microsoft.com/office/drawing/2014/main" id="{6CF21E6A-62A7-3A34-4638-09C28C514CED}"/>
                </a:ext>
              </a:extLst>
            </p:cNvPr>
            <p:cNvSpPr/>
            <p:nvPr/>
          </p:nvSpPr>
          <p:spPr>
            <a:xfrm>
              <a:off x="2838918" y="2508345"/>
              <a:ext cx="1481387" cy="233113"/>
            </a:xfrm>
            <a:prstGeom prst="rightArrow">
              <a:avLst/>
            </a:prstGeom>
            <a:solidFill>
              <a:srgbClr val="002060"/>
            </a:solidFill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Arrow: Right 1">
              <a:extLst>
                <a:ext uri="{FF2B5EF4-FFF2-40B4-BE49-F238E27FC236}">
                  <a16:creationId xmlns:a16="http://schemas.microsoft.com/office/drawing/2014/main" id="{1830E1DB-F922-455B-9726-F9D21D96020A}"/>
                </a:ext>
              </a:extLst>
            </p:cNvPr>
            <p:cNvSpPr/>
            <p:nvPr/>
          </p:nvSpPr>
          <p:spPr>
            <a:xfrm>
              <a:off x="2838918" y="2864184"/>
              <a:ext cx="1481387" cy="233113"/>
            </a:xfrm>
            <a:prstGeom prst="rightArrow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Arrow: Right 5">
              <a:extLst>
                <a:ext uri="{FF2B5EF4-FFF2-40B4-BE49-F238E27FC236}">
                  <a16:creationId xmlns:a16="http://schemas.microsoft.com/office/drawing/2014/main" id="{6AE2F27A-D282-FA94-7874-27810033FD56}"/>
                </a:ext>
              </a:extLst>
            </p:cNvPr>
            <p:cNvSpPr/>
            <p:nvPr/>
          </p:nvSpPr>
          <p:spPr>
            <a:xfrm>
              <a:off x="2838917" y="3284722"/>
              <a:ext cx="1481387" cy="233113"/>
            </a:xfrm>
            <a:prstGeom prst="rightArrow">
              <a:avLst/>
            </a:prstGeom>
            <a:solidFill>
              <a:schemeClr val="tx1"/>
            </a:solidFill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18307396-220E-8C74-7647-4C4EE3B3C8B3}"/>
                </a:ext>
              </a:extLst>
            </p:cNvPr>
            <p:cNvSpPr/>
            <p:nvPr/>
          </p:nvSpPr>
          <p:spPr>
            <a:xfrm>
              <a:off x="2838917" y="3640561"/>
              <a:ext cx="1481387" cy="233113"/>
            </a:xfrm>
            <a:prstGeom prst="rightArrow">
              <a:avLst/>
            </a:prstGeom>
            <a:solidFill>
              <a:schemeClr val="accent5">
                <a:lumMod val="50000"/>
              </a:schemeClr>
            </a:solidFill>
            <a:ln>
              <a:solidFill>
                <a:schemeClr val="bg1"/>
              </a:solidFill>
            </a:ln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D6F917D-6170-7280-9171-4715627F223E}"/>
                </a:ext>
              </a:extLst>
            </p:cNvPr>
            <p:cNvSpPr/>
            <p:nvPr/>
          </p:nvSpPr>
          <p:spPr>
            <a:xfrm>
              <a:off x="4527251" y="2419170"/>
              <a:ext cx="3526046" cy="312707"/>
            </a:xfrm>
            <a:prstGeom prst="rect">
              <a:avLst/>
            </a:prstGeom>
            <a:solidFill>
              <a:srgbClr val="002060"/>
            </a:solidFill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cs typeface="Arial"/>
                </a:rPr>
                <a:t>O que </a:t>
              </a:r>
              <a:r>
                <a:rPr lang="en-US" dirty="0" err="1">
                  <a:cs typeface="Arial"/>
                </a:rPr>
                <a:t>aconteceu</a:t>
              </a:r>
              <a:r>
                <a:rPr lang="en-US" dirty="0">
                  <a:cs typeface="Arial"/>
                </a:rPr>
                <a:t>?</a:t>
              </a:r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17849D6-0DBE-55AA-797E-9AFD4B913AB7}"/>
                </a:ext>
              </a:extLst>
            </p:cNvPr>
            <p:cNvSpPr/>
            <p:nvPr/>
          </p:nvSpPr>
          <p:spPr>
            <a:xfrm>
              <a:off x="4527251" y="2818141"/>
              <a:ext cx="3526046" cy="312707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dirty="0">
                  <a:cs typeface="Arial"/>
                </a:rPr>
                <a:t>Por que </a:t>
              </a:r>
              <a:r>
                <a:rPr lang="en-US" dirty="0" err="1">
                  <a:cs typeface="Arial"/>
                </a:rPr>
                <a:t>aconteceu</a:t>
              </a:r>
              <a:r>
                <a:rPr lang="en-US" dirty="0">
                  <a:cs typeface="Arial"/>
                </a:rPr>
                <a:t>?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158FFF0-44A3-1ECE-CFFD-2FC0AEDBB217}"/>
                </a:ext>
              </a:extLst>
            </p:cNvPr>
            <p:cNvSpPr/>
            <p:nvPr/>
          </p:nvSpPr>
          <p:spPr>
            <a:xfrm>
              <a:off x="4527250" y="3238679"/>
              <a:ext cx="3526046" cy="312707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dirty="0">
                  <a:cs typeface="Arial"/>
                </a:rPr>
                <a:t>O que </a:t>
              </a:r>
              <a:r>
                <a:rPr lang="en-US" dirty="0" err="1">
                  <a:cs typeface="Arial"/>
                </a:rPr>
                <a:t>vai</a:t>
              </a:r>
              <a:r>
                <a:rPr lang="en-US" dirty="0">
                  <a:cs typeface="Arial"/>
                </a:rPr>
                <a:t> </a:t>
              </a:r>
              <a:r>
                <a:rPr lang="en-US" dirty="0" err="1">
                  <a:cs typeface="Arial"/>
                </a:rPr>
                <a:t>acontecer</a:t>
              </a:r>
              <a:r>
                <a:rPr lang="en-US" dirty="0">
                  <a:cs typeface="Arial"/>
                </a:rPr>
                <a:t>?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50190BD-BD19-9CA6-B566-663E0546708C}"/>
                </a:ext>
              </a:extLst>
            </p:cNvPr>
            <p:cNvSpPr/>
            <p:nvPr/>
          </p:nvSpPr>
          <p:spPr>
            <a:xfrm>
              <a:off x="4527250" y="3670000"/>
              <a:ext cx="3526046" cy="312707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dirty="0">
                  <a:cs typeface="Arial"/>
                </a:rPr>
                <a:t>O que </a:t>
              </a:r>
              <a:r>
                <a:rPr lang="en-US" dirty="0" err="1">
                  <a:cs typeface="Arial"/>
                </a:rPr>
                <a:t>fazer</a:t>
              </a:r>
              <a:r>
                <a:rPr lang="en-US" dirty="0">
                  <a:cs typeface="Arial"/>
                </a:rPr>
                <a:t>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5527125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4"/>
          <p:cNvSpPr txBox="1"/>
          <p:nvPr/>
        </p:nvSpPr>
        <p:spPr>
          <a:xfrm>
            <a:off x="1162075" y="296235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 b="0" i="0" u="none" strike="noStrike" cap="none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lang="en-US"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Fórum</a:t>
            </a:r>
            <a:r>
              <a:rPr lang="en-US"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/Artigos</a:t>
            </a: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 b="0" i="0" u="none" strike="noStrike" cap="none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lang="en-US"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Comunidade</a:t>
            </a:r>
            <a:r>
              <a:rPr lang="en-US"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sng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Online (Discord)</a:t>
            </a: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14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Dúvidas</a:t>
            </a:r>
            <a:r>
              <a:rPr lang="en-US" sz="55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sz="55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3" name="Google Shape;283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42552" y="2029651"/>
            <a:ext cx="1484863" cy="18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1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49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24550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Contextualizando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</a:t>
            </a:fld>
            <a:r>
              <a:rPr lang="en-US"/>
              <a:t>]</a:t>
            </a:r>
            <a:endParaRPr/>
          </a:p>
        </p:txBody>
      </p:sp>
      <p:pic>
        <p:nvPicPr>
          <p:cNvPr id="2" name="Imagem 2" descr="Mulher de negócios com as mãos na cabeça">
            <a:extLst>
              <a:ext uri="{FF2B5EF4-FFF2-40B4-BE49-F238E27FC236}">
                <a16:creationId xmlns:a16="http://schemas.microsoft.com/office/drawing/2014/main" id="{3957F09D-2A3C-3424-72B7-56570CB031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6803" r="680" b="68586"/>
          <a:stretch/>
        </p:blipFill>
        <p:spPr>
          <a:xfrm>
            <a:off x="3588098" y="3339502"/>
            <a:ext cx="2334092" cy="1799413"/>
          </a:xfrm>
          <a:prstGeom prst="rect">
            <a:avLst/>
          </a:prstGeom>
        </p:spPr>
      </p:pic>
      <p:pic>
        <p:nvPicPr>
          <p:cNvPr id="5" name="Imagem 5" descr="Gráfico&#10;&#10;Descrição gerada automaticamente">
            <a:extLst>
              <a:ext uri="{FF2B5EF4-FFF2-40B4-BE49-F238E27FC236}">
                <a16:creationId xmlns:a16="http://schemas.microsoft.com/office/drawing/2014/main" id="{212A41B9-0F69-5577-2C48-9771A2094B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2258" y="2339376"/>
            <a:ext cx="2743200" cy="1543050"/>
          </a:xfrm>
          <a:prstGeom prst="rect">
            <a:avLst/>
          </a:prstGeom>
        </p:spPr>
      </p:pic>
      <p:pic>
        <p:nvPicPr>
          <p:cNvPr id="6" name="Imagem 6">
            <a:extLst>
              <a:ext uri="{FF2B5EF4-FFF2-40B4-BE49-F238E27FC236}">
                <a16:creationId xmlns:a16="http://schemas.microsoft.com/office/drawing/2014/main" id="{05008760-9737-B8D6-562F-ED7F93A857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5258" y="1103103"/>
            <a:ext cx="931653" cy="953219"/>
          </a:xfrm>
          <a:prstGeom prst="rect">
            <a:avLst/>
          </a:prstGeom>
        </p:spPr>
      </p:pic>
      <p:pic>
        <p:nvPicPr>
          <p:cNvPr id="7" name="Imagem 7" descr="Ícone&#10;&#10;Descrição gerada automaticamente">
            <a:extLst>
              <a:ext uri="{FF2B5EF4-FFF2-40B4-BE49-F238E27FC236}">
                <a16:creationId xmlns:a16="http://schemas.microsoft.com/office/drawing/2014/main" id="{4E32720A-7D62-A93C-4386-5D48C98268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01428" y="1771648"/>
            <a:ext cx="1028700" cy="1039484"/>
          </a:xfrm>
          <a:prstGeom prst="rect">
            <a:avLst/>
          </a:prstGeom>
        </p:spPr>
      </p:pic>
      <p:pic>
        <p:nvPicPr>
          <p:cNvPr id="8" name="Imagem 8" descr="Ícone&#10;&#10;Descrição gerada automaticamente">
            <a:extLst>
              <a:ext uri="{FF2B5EF4-FFF2-40B4-BE49-F238E27FC236}">
                <a16:creationId xmlns:a16="http://schemas.microsoft.com/office/drawing/2014/main" id="{DD14045B-3086-5C83-718E-7B93F3F48CA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8823" r="1058" b="838"/>
          <a:stretch/>
        </p:blipFill>
        <p:spPr>
          <a:xfrm>
            <a:off x="6726447" y="1681612"/>
            <a:ext cx="1196285" cy="1088009"/>
          </a:xfrm>
          <a:prstGeom prst="rect">
            <a:avLst/>
          </a:prstGeom>
        </p:spPr>
      </p:pic>
      <p:pic>
        <p:nvPicPr>
          <p:cNvPr id="9" name="Imagem 9">
            <a:extLst>
              <a:ext uri="{FF2B5EF4-FFF2-40B4-BE49-F238E27FC236}">
                <a16:creationId xmlns:a16="http://schemas.microsoft.com/office/drawing/2014/main" id="{3BA56771-6978-BC6A-F932-9C3DBA972CC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7991" r="14902" b="694"/>
          <a:stretch/>
        </p:blipFill>
        <p:spPr>
          <a:xfrm>
            <a:off x="1193419" y="3590205"/>
            <a:ext cx="1312529" cy="1090233"/>
          </a:xfrm>
          <a:prstGeom prst="rect">
            <a:avLst/>
          </a:prstGeom>
        </p:spPr>
      </p:pic>
      <p:pic>
        <p:nvPicPr>
          <p:cNvPr id="10" name="Imagem 10" descr="Logotipo&#10;&#10;Descrição gerada automaticamente">
            <a:extLst>
              <a:ext uri="{FF2B5EF4-FFF2-40B4-BE49-F238E27FC236}">
                <a16:creationId xmlns:a16="http://schemas.microsoft.com/office/drawing/2014/main" id="{222ABBAC-25D1-58C9-6296-87D91619263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36862" y="2224536"/>
            <a:ext cx="759125" cy="726776"/>
          </a:xfrm>
          <a:prstGeom prst="rect">
            <a:avLst/>
          </a:prstGeom>
        </p:spPr>
      </p:pic>
      <p:pic>
        <p:nvPicPr>
          <p:cNvPr id="11" name="Imagem 11" descr="Logotipo, Ícone&#10;&#10;Descrição gerada automaticamente">
            <a:extLst>
              <a:ext uri="{FF2B5EF4-FFF2-40B4-BE49-F238E27FC236}">
                <a16:creationId xmlns:a16="http://schemas.microsoft.com/office/drawing/2014/main" id="{F83F7A00-FE3D-AFA4-A19E-0334B2F3FC2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650466" y="3184225"/>
            <a:ext cx="942436" cy="942436"/>
          </a:xfrm>
          <a:prstGeom prst="rect">
            <a:avLst/>
          </a:prstGeom>
        </p:spPr>
      </p:pic>
      <p:pic>
        <p:nvPicPr>
          <p:cNvPr id="12" name="Imagem 12" descr="Ícone&#10;&#10;Descrição gerada automaticamente">
            <a:extLst>
              <a:ext uri="{FF2B5EF4-FFF2-40B4-BE49-F238E27FC236}">
                <a16:creationId xmlns:a16="http://schemas.microsoft.com/office/drawing/2014/main" id="{E7F8E04D-89F8-8598-19C7-E394206D008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006806" y="3932611"/>
            <a:ext cx="877738" cy="901373"/>
          </a:xfrm>
          <a:prstGeom prst="rect">
            <a:avLst/>
          </a:prstGeom>
        </p:spPr>
      </p:pic>
      <p:sp>
        <p:nvSpPr>
          <p:cNvPr id="3" name="Balão de Pensamento: Nuvem 2">
            <a:extLst>
              <a:ext uri="{FF2B5EF4-FFF2-40B4-BE49-F238E27FC236}">
                <a16:creationId xmlns:a16="http://schemas.microsoft.com/office/drawing/2014/main" id="{84EB3A66-397F-BE64-CF5D-A3DE4A3A6B6F}"/>
              </a:ext>
            </a:extLst>
          </p:cNvPr>
          <p:cNvSpPr/>
          <p:nvPr/>
        </p:nvSpPr>
        <p:spPr>
          <a:xfrm>
            <a:off x="3802092" y="1683144"/>
            <a:ext cx="3245688" cy="1466490"/>
          </a:xfrm>
          <a:prstGeom prst="cloudCallou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DADO</a:t>
            </a:r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0B32EB9A-7E3E-7C72-9CC0-95CA0BE9685E}"/>
              </a:ext>
            </a:extLst>
          </p:cNvPr>
          <p:cNvSpPr txBox="1"/>
          <p:nvPr/>
        </p:nvSpPr>
        <p:spPr>
          <a:xfrm>
            <a:off x="4572539" y="2097837"/>
            <a:ext cx="196682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sz="3600"/>
              <a:t>Dados!</a:t>
            </a:r>
          </a:p>
        </p:txBody>
      </p:sp>
    </p:spTree>
    <p:extLst>
      <p:ext uri="{BB962C8B-B14F-4D97-AF65-F5344CB8AC3E}">
        <p14:creationId xmlns:p14="http://schemas.microsoft.com/office/powerpoint/2010/main" val="11029924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17040352ea_0_0"/>
          <p:cNvSpPr txBox="1"/>
          <p:nvPr/>
        </p:nvSpPr>
        <p:spPr>
          <a:xfrm>
            <a:off x="565525" y="1293025"/>
            <a:ext cx="4914472" cy="34671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1800"/>
              </a:spcBef>
            </a:pP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Referências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principais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:</a:t>
            </a:r>
          </a:p>
          <a:p>
            <a:pPr>
              <a:spcBef>
                <a:spcPts val="1800"/>
              </a:spcBef>
            </a:pPr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</a:endParaRPr>
          </a:p>
          <a:p>
            <a:pPr marL="342900" indent="-342900">
              <a:spcBef>
                <a:spcPts val="1800"/>
              </a:spcBef>
              <a:buChar char="•"/>
            </a:pPr>
            <a:r>
              <a:rPr lang="en-US" sz="2000" dirty="0">
                <a:ea typeface="Calibri"/>
                <a:hlinkClick r:id="rId3"/>
              </a:rPr>
              <a:t>https://peps.python.org/pep-0008/</a:t>
            </a:r>
            <a:endParaRPr lang="en-US">
              <a:ea typeface="Calibri"/>
            </a:endParaRPr>
          </a:p>
          <a:p>
            <a:pPr marL="342900" indent="-342900">
              <a:spcBef>
                <a:spcPts val="1800"/>
              </a:spcBef>
              <a:buChar char="•"/>
            </a:pPr>
            <a:r>
              <a:rPr lang="en-US" sz="2000" dirty="0">
                <a:ea typeface="Calibri"/>
                <a:hlinkClick r:id="rId4"/>
              </a:rPr>
              <a:t>https://peps.python.org/pep-0257/</a:t>
            </a:r>
            <a:endParaRPr lang="en-US" sz="2000" dirty="0">
              <a:ea typeface="Calibri"/>
            </a:endParaRPr>
          </a:p>
          <a:p>
            <a:pPr marL="342900" indent="-342900">
              <a:spcBef>
                <a:spcPts val="1800"/>
              </a:spcBef>
              <a:buChar char="•"/>
            </a:pPr>
            <a:r>
              <a:rPr lang="en-US" sz="2000" dirty="0">
                <a:ea typeface="Calibri"/>
                <a:hlinkClick r:id="rId5"/>
              </a:rPr>
              <a:t>https://pypi.org/project/pylint/</a:t>
            </a:r>
            <a:endParaRPr lang="en-US" sz="2000" dirty="0">
              <a:ea typeface="Calibri"/>
            </a:endParaRPr>
          </a:p>
          <a:p>
            <a:pPr marL="342900" indent="-342900">
              <a:spcBef>
                <a:spcPts val="1800"/>
              </a:spcBef>
              <a:buChar char="•"/>
            </a:pPr>
            <a:r>
              <a:rPr lang="en-US" sz="2000" dirty="0">
                <a:ea typeface="Calibri"/>
                <a:hlinkClick r:id="rId6"/>
              </a:rPr>
              <a:t>https://pypi.org/project/flake8/</a:t>
            </a:r>
            <a:endParaRPr lang="en-US" sz="2000" dirty="0">
              <a:solidFill>
                <a:schemeClr val="dk1"/>
              </a:solidFill>
              <a:ea typeface="Calibri"/>
            </a:endParaRPr>
          </a:p>
        </p:txBody>
      </p:sp>
      <p:sp>
        <p:nvSpPr>
          <p:cNvPr id="275" name="Google Shape;275;g117040352ea_0_0"/>
          <p:cNvSpPr txBox="1"/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Para saber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mais</a:t>
            </a:r>
            <a:endParaRPr sz="4000" b="0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76" name="Google Shape;276;g117040352ea_0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50</a:t>
            </a:fld>
            <a:r>
              <a:rPr lang="en-US"/>
              <a:t>]</a:t>
            </a:r>
            <a:endParaRPr/>
          </a:p>
        </p:txBody>
      </p:sp>
      <p:pic>
        <p:nvPicPr>
          <p:cNvPr id="2" name="Imagem 2">
            <a:extLst>
              <a:ext uri="{FF2B5EF4-FFF2-40B4-BE49-F238E27FC236}">
                <a16:creationId xmlns:a16="http://schemas.microsoft.com/office/drawing/2014/main" id="{CC3BF32F-0D25-493C-1EAE-C7E4B2A97B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92069" y="3439102"/>
            <a:ext cx="1300793" cy="1549881"/>
          </a:xfrm>
          <a:prstGeom prst="rect">
            <a:avLst/>
          </a:prstGeom>
        </p:spPr>
      </p:pic>
      <p:sp>
        <p:nvSpPr>
          <p:cNvPr id="4" name="CaixaDeTexto 270">
            <a:extLst>
              <a:ext uri="{FF2B5EF4-FFF2-40B4-BE49-F238E27FC236}">
                <a16:creationId xmlns:a16="http://schemas.microsoft.com/office/drawing/2014/main" id="{BA9754DE-A27E-3747-EA56-F48BD9B79AAC}"/>
              </a:ext>
            </a:extLst>
          </p:cNvPr>
          <p:cNvSpPr txBox="1"/>
          <p:nvPr/>
        </p:nvSpPr>
        <p:spPr>
          <a:xfrm>
            <a:off x="5883831" y="3188076"/>
            <a:ext cx="290904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https://github.com/julianazanelatto</a:t>
            </a:r>
          </a:p>
        </p:txBody>
      </p:sp>
    </p:spTree>
    <p:extLst>
      <p:ext uri="{BB962C8B-B14F-4D97-AF65-F5344CB8AC3E}">
        <p14:creationId xmlns:p14="http://schemas.microsoft.com/office/powerpoint/2010/main" val="336507839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16295da5bc_0_62"/>
          <p:cNvSpPr txBox="1"/>
          <p:nvPr/>
        </p:nvSpPr>
        <p:spPr>
          <a:xfrm>
            <a:off x="565525" y="399324"/>
            <a:ext cx="6119089" cy="11248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  <a:sym typeface="Century Gothic"/>
              </a:rPr>
              <a:t>Datasets no Kaggle</a:t>
            </a:r>
            <a:endParaRPr lang="en-US" dirty="0"/>
          </a:p>
        </p:txBody>
      </p:sp>
      <p:sp>
        <p:nvSpPr>
          <p:cNvPr id="88" name="Google Shape;88;g116295da5bc_0_6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51</a:t>
            </a:fld>
            <a:r>
              <a:rPr lang="en-US" dirty="0"/>
              <a:t>]</a:t>
            </a:r>
            <a:endParaRPr dirty="0"/>
          </a:p>
        </p:txBody>
      </p:sp>
      <p:pic>
        <p:nvPicPr>
          <p:cNvPr id="4" name="Picture 5" descr="Icon&#10;&#10;Description automatically generated">
            <a:extLst>
              <a:ext uri="{FF2B5EF4-FFF2-40B4-BE49-F238E27FC236}">
                <a16:creationId xmlns:a16="http://schemas.microsoft.com/office/drawing/2014/main" id="{F6A4B8E5-3A41-EA81-A50C-0E755C116D7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875" t="-231" r="23125" b="538"/>
          <a:stretch/>
        </p:blipFill>
        <p:spPr>
          <a:xfrm>
            <a:off x="321333" y="3466161"/>
            <a:ext cx="1441367" cy="1495401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D1EBB14-4B92-3B47-4EFC-7425CE913712}"/>
              </a:ext>
            </a:extLst>
          </p:cNvPr>
          <p:cNvSpPr/>
          <p:nvPr/>
        </p:nvSpPr>
        <p:spPr>
          <a:xfrm>
            <a:off x="966158" y="2394908"/>
            <a:ext cx="4884706" cy="474453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800" dirty="0">
                <a:cs typeface="Arial"/>
                <a:hlinkClick r:id="rId4"/>
              </a:rPr>
              <a:t>Dataset: Efeitos do alcool nos estudos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C36CCBC-C5E1-2063-6CB0-EE48E857C81D}"/>
              </a:ext>
            </a:extLst>
          </p:cNvPr>
          <p:cNvSpPr/>
          <p:nvPr/>
        </p:nvSpPr>
        <p:spPr>
          <a:xfrm>
            <a:off x="1548441" y="3052672"/>
            <a:ext cx="4884706" cy="46367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 dirty="0">
                <a:latin typeface="Calibri"/>
                <a:cs typeface="Arial"/>
                <a:hlinkClick r:id="rId5"/>
              </a:rPr>
              <a:t>Dataset: Trending videos on Youtube</a:t>
            </a:r>
            <a:endParaRPr lang="en-US" sz="2000">
              <a:latin typeface="Calibri"/>
              <a:cs typeface="Calibri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E511B5C-A7B3-2C62-0183-21CFC6187742}"/>
              </a:ext>
            </a:extLst>
          </p:cNvPr>
          <p:cNvSpPr/>
          <p:nvPr/>
        </p:nvSpPr>
        <p:spPr>
          <a:xfrm>
            <a:off x="2540479" y="3753568"/>
            <a:ext cx="4884706" cy="46367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 dirty="0">
                <a:latin typeface="Calibri"/>
                <a:cs typeface="Arial"/>
                <a:hlinkClick r:id="rId6"/>
              </a:rPr>
              <a:t>Dataset: Categorização de Salários de DS</a:t>
            </a:r>
            <a:endParaRPr lang="en-US" sz="2000" dirty="0">
              <a:latin typeface="Calibri"/>
              <a:cs typeface="Arial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DF62BB1-A6D2-4CD1-E9B3-D251AAF134A4}"/>
              </a:ext>
            </a:extLst>
          </p:cNvPr>
          <p:cNvSpPr/>
          <p:nvPr/>
        </p:nvSpPr>
        <p:spPr>
          <a:xfrm>
            <a:off x="3672696" y="4400550"/>
            <a:ext cx="4884706" cy="46367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 dirty="0">
                <a:latin typeface="Calibri"/>
                <a:cs typeface="Arial"/>
                <a:hlinkClick r:id="rId7"/>
              </a:rPr>
              <a:t>Dataset: Conjunto de Livros de DS Amazon</a:t>
            </a:r>
            <a:endParaRPr lang="en-US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5E1886D-C014-EACD-55C8-2E374CAAED68}"/>
              </a:ext>
            </a:extLst>
          </p:cNvPr>
          <p:cNvSpPr/>
          <p:nvPr/>
        </p:nvSpPr>
        <p:spPr>
          <a:xfrm>
            <a:off x="567186" y="1661663"/>
            <a:ext cx="4884706" cy="46367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 dirty="0">
                <a:latin typeface="Calibri"/>
                <a:ea typeface="+mn-lt"/>
                <a:cs typeface="+mn-lt"/>
                <a:hlinkClick r:id="rId8"/>
              </a:rPr>
              <a:t>Dataset: Crimes em comunidades dos EUA</a:t>
            </a:r>
            <a:endParaRPr lang="en-US" sz="2000">
              <a:latin typeface="Calibri"/>
              <a:cs typeface="Arial"/>
            </a:endParaRPr>
          </a:p>
        </p:txBody>
      </p:sp>
      <p:pic>
        <p:nvPicPr>
          <p:cNvPr id="12" name="Picture 3" descr="Logo&#10;&#10;Description automatically generated">
            <a:extLst>
              <a:ext uri="{FF2B5EF4-FFF2-40B4-BE49-F238E27FC236}">
                <a16:creationId xmlns:a16="http://schemas.microsoft.com/office/drawing/2014/main" id="{75356BB6-E7C4-B970-A581-87DEC2424B9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38391" y="1196375"/>
            <a:ext cx="3433313" cy="1909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5086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Contextualizando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2" name="Imagem 2">
            <a:extLst>
              <a:ext uri="{FF2B5EF4-FFF2-40B4-BE49-F238E27FC236}">
                <a16:creationId xmlns:a16="http://schemas.microsoft.com/office/drawing/2014/main" id="{BB50D02B-9B55-867A-517F-C427B06ED24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58" b="17753"/>
          <a:stretch/>
        </p:blipFill>
        <p:spPr>
          <a:xfrm>
            <a:off x="375249" y="1562998"/>
            <a:ext cx="6622429" cy="3097528"/>
          </a:xfrm>
          <a:prstGeom prst="rect">
            <a:avLst/>
          </a:prstGeom>
        </p:spPr>
      </p:pic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</a:t>
            </a:fld>
            <a:r>
              <a:rPr lang="en-US"/>
              <a:t>]</a:t>
            </a:r>
            <a:endParaRPr/>
          </a:p>
        </p:txBody>
      </p:sp>
      <p:cxnSp>
        <p:nvCxnSpPr>
          <p:cNvPr id="3" name="Conector de Seta Reta 2">
            <a:extLst>
              <a:ext uri="{FF2B5EF4-FFF2-40B4-BE49-F238E27FC236}">
                <a16:creationId xmlns:a16="http://schemas.microsoft.com/office/drawing/2014/main" id="{D7CB4D0B-F560-28DE-A0A8-146F38010693}"/>
              </a:ext>
            </a:extLst>
          </p:cNvPr>
          <p:cNvCxnSpPr/>
          <p:nvPr/>
        </p:nvCxnSpPr>
        <p:spPr>
          <a:xfrm flipH="1" flipV="1">
            <a:off x="8706209" y="1691857"/>
            <a:ext cx="2156" cy="296748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agem 4" descr="Aplicativo&#10;&#10;Descrição gerada automaticamente">
            <a:extLst>
              <a:ext uri="{FF2B5EF4-FFF2-40B4-BE49-F238E27FC236}">
                <a16:creationId xmlns:a16="http://schemas.microsoft.com/office/drawing/2014/main" id="{E51F216E-600B-0C03-114A-ADA4267F321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4118" b="694"/>
          <a:stretch/>
        </p:blipFill>
        <p:spPr>
          <a:xfrm rot="-3060000">
            <a:off x="7394995" y="3482376"/>
            <a:ext cx="978289" cy="1176497"/>
          </a:xfrm>
          <a:prstGeom prst="rect">
            <a:avLst/>
          </a:prstGeom>
        </p:spPr>
      </p:pic>
      <p:pic>
        <p:nvPicPr>
          <p:cNvPr id="7" name="Imagem 4" descr="Aplicativo&#10;&#10;Descrição gerada automaticamente">
            <a:extLst>
              <a:ext uri="{FF2B5EF4-FFF2-40B4-BE49-F238E27FC236}">
                <a16:creationId xmlns:a16="http://schemas.microsoft.com/office/drawing/2014/main" id="{25BB880A-169E-5E6F-F8A7-28C65F946DC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6465" t="-1001" r="5555" b="2727"/>
          <a:stretch/>
        </p:blipFill>
        <p:spPr>
          <a:xfrm>
            <a:off x="7254816" y="2005102"/>
            <a:ext cx="1023020" cy="1164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4842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O que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são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Banco de Dados?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7</a:t>
            </a:fld>
            <a:r>
              <a:rPr lang="en-US"/>
              <a:t>]</a:t>
            </a:r>
            <a:endParaRPr/>
          </a:p>
        </p:txBody>
      </p:sp>
      <p:pic>
        <p:nvPicPr>
          <p:cNvPr id="2" name="Imagem 2" descr="Tela de computador com ícones coloridos&#10;&#10;Descrição gerada automaticamente">
            <a:extLst>
              <a:ext uri="{FF2B5EF4-FFF2-40B4-BE49-F238E27FC236}">
                <a16:creationId xmlns:a16="http://schemas.microsoft.com/office/drawing/2014/main" id="{5714BC24-B1C2-559F-ECFB-B32F3541EC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8118" y="2867744"/>
            <a:ext cx="3918549" cy="2200813"/>
          </a:xfrm>
          <a:prstGeom prst="rect">
            <a:avLst/>
          </a:prstGeom>
        </p:spPr>
      </p:pic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3978F6CD-D9ED-CEC0-DFA2-28520B471C2B}"/>
              </a:ext>
            </a:extLst>
          </p:cNvPr>
          <p:cNvSpPr/>
          <p:nvPr/>
        </p:nvSpPr>
        <p:spPr>
          <a:xfrm>
            <a:off x="4923527" y="1348956"/>
            <a:ext cx="2717319" cy="474453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>
                <a:latin typeface="Calibri"/>
                <a:ea typeface="Calibri"/>
                <a:cs typeface="Arial"/>
              </a:rPr>
              <a:t>Negócios</a:t>
            </a:r>
            <a:endParaRPr lang="pt-BR" sz="2400">
              <a:latin typeface="Calibri"/>
              <a:ea typeface="Calibri"/>
              <a:cs typeface="Calibri"/>
            </a:endParaRP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86762EE1-102E-875C-8BBE-E677929309A2}"/>
              </a:ext>
            </a:extLst>
          </p:cNvPr>
          <p:cNvSpPr/>
          <p:nvPr/>
        </p:nvSpPr>
        <p:spPr>
          <a:xfrm>
            <a:off x="2001328" y="1823407"/>
            <a:ext cx="2717319" cy="431321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400">
                <a:latin typeface="Calibri"/>
                <a:ea typeface="Calibri"/>
                <a:cs typeface="Arial"/>
              </a:rPr>
              <a:t>E-commerce</a:t>
            </a:r>
            <a:endParaRPr lang="pt-BR" sz="2400">
              <a:latin typeface="Calibri"/>
              <a:ea typeface="Calibri"/>
              <a:cs typeface="Calibri"/>
            </a:endParaRP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D17F838F-26CD-56DF-8571-C16569AE7FF0}"/>
              </a:ext>
            </a:extLst>
          </p:cNvPr>
          <p:cNvSpPr/>
          <p:nvPr/>
        </p:nvSpPr>
        <p:spPr>
          <a:xfrm>
            <a:off x="254480" y="3570256"/>
            <a:ext cx="2652621" cy="398972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400">
                <a:latin typeface="Calibri"/>
                <a:ea typeface="Calibri"/>
                <a:cs typeface="Arial"/>
              </a:rPr>
              <a:t>Social Media</a:t>
            </a:r>
            <a:endParaRPr lang="pt-BR" sz="2400">
              <a:latin typeface="Calibri"/>
              <a:ea typeface="Calibri"/>
              <a:cs typeface="Calibri"/>
            </a:endParaRP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95A84704-F633-AE36-BC5F-C0513A51349D}"/>
              </a:ext>
            </a:extLst>
          </p:cNvPr>
          <p:cNvSpPr/>
          <p:nvPr/>
        </p:nvSpPr>
        <p:spPr>
          <a:xfrm>
            <a:off x="5764602" y="2190029"/>
            <a:ext cx="2663404" cy="474453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400">
                <a:latin typeface="Calibri"/>
                <a:ea typeface="Calibri"/>
                <a:cs typeface="Arial"/>
              </a:rPr>
              <a:t>Engenharia</a:t>
            </a:r>
            <a:endParaRPr lang="pt-BR"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0B7975E2-82A4-26CB-D39E-BD277EB1BA5B}"/>
              </a:ext>
            </a:extLst>
          </p:cNvPr>
          <p:cNvSpPr/>
          <p:nvPr/>
        </p:nvSpPr>
        <p:spPr>
          <a:xfrm>
            <a:off x="1052422" y="2567435"/>
            <a:ext cx="2663404" cy="474453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400">
                <a:latin typeface="Calibri"/>
                <a:ea typeface="Calibri"/>
                <a:cs typeface="Arial"/>
              </a:rPr>
              <a:t>Medicina</a:t>
            </a:r>
            <a:endParaRPr lang="pt-BR" sz="2400"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728326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Atores</a:t>
            </a:r>
            <a:endParaRPr lang="pt-BR" err="1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8</a:t>
            </a:fld>
            <a:r>
              <a:rPr lang="en-US"/>
              <a:t>]</a:t>
            </a:r>
            <a:endParaRPr/>
          </a:p>
        </p:txBody>
      </p:sp>
      <p:sp>
        <p:nvSpPr>
          <p:cNvPr id="6" name="Retângulo: Cantos Diagonais Arredondados 5">
            <a:extLst>
              <a:ext uri="{FF2B5EF4-FFF2-40B4-BE49-F238E27FC236}">
                <a16:creationId xmlns:a16="http://schemas.microsoft.com/office/drawing/2014/main" id="{D97F3632-E657-FB92-BAAB-E3BFAD37DC87}"/>
              </a:ext>
            </a:extLst>
          </p:cNvPr>
          <p:cNvSpPr/>
          <p:nvPr/>
        </p:nvSpPr>
        <p:spPr>
          <a:xfrm>
            <a:off x="569883" y="4173207"/>
            <a:ext cx="3321169" cy="636198"/>
          </a:xfrm>
          <a:prstGeom prst="round2Diag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err="1">
                <a:cs typeface="Arial"/>
              </a:rPr>
              <a:t>BDs</a:t>
            </a:r>
            <a:r>
              <a:rPr lang="pt-BR">
                <a:cs typeface="Arial"/>
              </a:rPr>
              <a:t> simples</a:t>
            </a:r>
            <a:endParaRPr lang="pt-BR"/>
          </a:p>
        </p:txBody>
      </p:sp>
      <p:pic>
        <p:nvPicPr>
          <p:cNvPr id="4" name="Imagem 4">
            <a:extLst>
              <a:ext uri="{FF2B5EF4-FFF2-40B4-BE49-F238E27FC236}">
                <a16:creationId xmlns:a16="http://schemas.microsoft.com/office/drawing/2014/main" id="{EF359233-7F7C-DB46-9060-47CA02A84C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6371" b="-690"/>
          <a:stretch/>
        </p:blipFill>
        <p:spPr>
          <a:xfrm>
            <a:off x="850901" y="2170642"/>
            <a:ext cx="2117592" cy="2770775"/>
          </a:xfrm>
          <a:prstGeom prst="rect">
            <a:avLst/>
          </a:prstGeom>
        </p:spPr>
      </p:pic>
      <p:sp>
        <p:nvSpPr>
          <p:cNvPr id="8" name="Retângulo: Cantos Diagonais Arredondados 7">
            <a:extLst>
              <a:ext uri="{FF2B5EF4-FFF2-40B4-BE49-F238E27FC236}">
                <a16:creationId xmlns:a16="http://schemas.microsoft.com/office/drawing/2014/main" id="{EE30D4B9-54CF-F2B0-5ABB-0B766DA13708}"/>
              </a:ext>
            </a:extLst>
          </p:cNvPr>
          <p:cNvSpPr/>
          <p:nvPr/>
        </p:nvSpPr>
        <p:spPr>
          <a:xfrm>
            <a:off x="4570382" y="4173206"/>
            <a:ext cx="3321169" cy="636198"/>
          </a:xfrm>
          <a:prstGeom prst="round2Diag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Big </a:t>
            </a:r>
            <a:r>
              <a:rPr lang="pt-BR" err="1">
                <a:cs typeface="Arial"/>
              </a:rPr>
              <a:t>Organizations</a:t>
            </a:r>
          </a:p>
        </p:txBody>
      </p:sp>
      <p:pic>
        <p:nvPicPr>
          <p:cNvPr id="5" name="Imagem 6">
            <a:extLst>
              <a:ext uri="{FF2B5EF4-FFF2-40B4-BE49-F238E27FC236}">
                <a16:creationId xmlns:a16="http://schemas.microsoft.com/office/drawing/2014/main" id="{F5D0AFC8-73F9-0576-6B9D-8240E2A2CD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1150" y="1810809"/>
            <a:ext cx="4203699" cy="2357966"/>
          </a:xfrm>
          <a:prstGeom prst="rect">
            <a:avLst/>
          </a:prstGeom>
        </p:spPr>
      </p:pic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144EC142-B474-41AC-75BD-B85805633CFB}"/>
              </a:ext>
            </a:extLst>
          </p:cNvPr>
          <p:cNvSpPr/>
          <p:nvPr/>
        </p:nvSpPr>
        <p:spPr>
          <a:xfrm>
            <a:off x="5368925" y="447675"/>
            <a:ext cx="1862666" cy="3810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Design</a:t>
            </a:r>
            <a:endParaRPr lang="pt-BR"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E193668D-7E76-97FB-DC3E-7904AC3FA073}"/>
              </a:ext>
            </a:extLst>
          </p:cNvPr>
          <p:cNvSpPr/>
          <p:nvPr/>
        </p:nvSpPr>
        <p:spPr>
          <a:xfrm>
            <a:off x="3855508" y="1230841"/>
            <a:ext cx="1862666" cy="381000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Manutenção</a:t>
            </a:r>
            <a:endParaRPr lang="pt-BR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2C6F17FB-C83A-795E-E317-B6ACB287D1CB}"/>
              </a:ext>
            </a:extLst>
          </p:cNvPr>
          <p:cNvSpPr/>
          <p:nvPr/>
        </p:nvSpPr>
        <p:spPr>
          <a:xfrm>
            <a:off x="6723591" y="1040340"/>
            <a:ext cx="1862666" cy="38100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Usabilidade</a:t>
            </a:r>
            <a:endParaRPr lang="pt-BR"/>
          </a:p>
        </p:txBody>
      </p:sp>
      <p:pic>
        <p:nvPicPr>
          <p:cNvPr id="7" name="Imagem 8" descr="Desenho de placa de sinalização de trânsito&#10;&#10;Descrição gerada automaticamente">
            <a:extLst>
              <a:ext uri="{FF2B5EF4-FFF2-40B4-BE49-F238E27FC236}">
                <a16:creationId xmlns:a16="http://schemas.microsoft.com/office/drawing/2014/main" id="{CAE119F6-5863-CAEA-BBDD-BA8F7311D4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1067" y="2701054"/>
            <a:ext cx="1399117" cy="1392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8720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Mercado de data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9</a:t>
            </a:fld>
            <a:r>
              <a:rPr lang="en-US"/>
              <a:t>]</a:t>
            </a:r>
            <a:endParaRPr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11F25F2-B50D-4AC8-AA89-200A2EF780E0}"/>
              </a:ext>
            </a:extLst>
          </p:cNvPr>
          <p:cNvSpPr/>
          <p:nvPr/>
        </p:nvSpPr>
        <p:spPr>
          <a:xfrm>
            <a:off x="945574" y="4431722"/>
            <a:ext cx="7138553" cy="32211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solidFill>
                  <a:schemeClr val="bg1"/>
                </a:solidFill>
                <a:cs typeface="Arial"/>
              </a:rPr>
              <a:t>Perfil de profissional em data</a:t>
            </a:r>
            <a:endParaRPr lang="pt-BR"/>
          </a:p>
        </p:txBody>
      </p:sp>
      <p:pic>
        <p:nvPicPr>
          <p:cNvPr id="3" name="Imagem 4">
            <a:extLst>
              <a:ext uri="{FF2B5EF4-FFF2-40B4-BE49-F238E27FC236}">
                <a16:creationId xmlns:a16="http://schemas.microsoft.com/office/drawing/2014/main" id="{06F08D11-37DF-4279-8036-4965EFD453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8768" y="1868697"/>
            <a:ext cx="1578634" cy="1589417"/>
          </a:xfrm>
          <a:prstGeom prst="rect">
            <a:avLst/>
          </a:prstGeom>
        </p:spPr>
      </p:pic>
      <p:pic>
        <p:nvPicPr>
          <p:cNvPr id="5" name="Imagem 5" descr="Ícone&#10;&#10;Descrição gerada automaticamente">
            <a:extLst>
              <a:ext uri="{FF2B5EF4-FFF2-40B4-BE49-F238E27FC236}">
                <a16:creationId xmlns:a16="http://schemas.microsoft.com/office/drawing/2014/main" id="{38E5CC9C-956D-4E34-9353-203DE0ECD2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344" y="1868697"/>
            <a:ext cx="1578634" cy="1589417"/>
          </a:xfrm>
          <a:prstGeom prst="rect">
            <a:avLst/>
          </a:prstGeom>
        </p:spPr>
      </p:pic>
      <p:pic>
        <p:nvPicPr>
          <p:cNvPr id="6" name="Imagem 6" descr="Uma imagem contendo Interface gráfica do usuário&#10;&#10;Descrição gerada automaticamente">
            <a:extLst>
              <a:ext uri="{FF2B5EF4-FFF2-40B4-BE49-F238E27FC236}">
                <a16:creationId xmlns:a16="http://schemas.microsoft.com/office/drawing/2014/main" id="{26D318C4-CE3C-4E40-937B-8D26A80020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4881" y="1771649"/>
            <a:ext cx="1578635" cy="1589418"/>
          </a:xfrm>
          <a:prstGeom prst="rect">
            <a:avLst/>
          </a:prstGeom>
        </p:spPr>
      </p:pic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ACD21B4F-6E7F-2025-D7BB-81B5A965A8A9}"/>
              </a:ext>
            </a:extLst>
          </p:cNvPr>
          <p:cNvSpPr/>
          <p:nvPr/>
        </p:nvSpPr>
        <p:spPr>
          <a:xfrm>
            <a:off x="1070085" y="1408175"/>
            <a:ext cx="1911568" cy="364577"/>
          </a:xfrm>
          <a:prstGeom prst="wedgeRoundRectCallou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>
                <a:cs typeface="Arial"/>
              </a:rPr>
              <a:t>Engenheiro</a:t>
            </a:r>
            <a:endParaRPr lang="en-US" dirty="0" err="1"/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DEDF763B-145D-677E-BE29-A6C7263691D1}"/>
              </a:ext>
            </a:extLst>
          </p:cNvPr>
          <p:cNvSpPr/>
          <p:nvPr/>
        </p:nvSpPr>
        <p:spPr>
          <a:xfrm>
            <a:off x="3405352" y="3654761"/>
            <a:ext cx="1911568" cy="364577"/>
          </a:xfrm>
          <a:prstGeom prst="wedgeRoundRectCallout">
            <a:avLst/>
          </a:prstGeom>
          <a:ln>
            <a:solidFill>
              <a:srgbClr val="00206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 err="1">
                <a:cs typeface="Arial"/>
              </a:rPr>
              <a:t>Cientista</a:t>
            </a:r>
            <a:endParaRPr lang="en-US" dirty="0" err="1"/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BAB10C7F-26B1-9762-C151-A671DAF85EBD}"/>
              </a:ext>
            </a:extLst>
          </p:cNvPr>
          <p:cNvSpPr/>
          <p:nvPr/>
        </p:nvSpPr>
        <p:spPr>
          <a:xfrm>
            <a:off x="6706257" y="1142132"/>
            <a:ext cx="1911568" cy="364577"/>
          </a:xfrm>
          <a:prstGeom prst="wedgeRoundRectCallou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 err="1">
                <a:cs typeface="Arial"/>
              </a:rPr>
              <a:t>Analista</a:t>
            </a:r>
            <a:endParaRPr lang="en-US" dirty="0" err="1"/>
          </a:p>
        </p:txBody>
      </p:sp>
    </p:spTree>
    <p:extLst>
      <p:ext uri="{BB962C8B-B14F-4D97-AF65-F5344CB8AC3E}">
        <p14:creationId xmlns:p14="http://schemas.microsoft.com/office/powerpoint/2010/main" val="606685235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01E48B58A68BE64E9120D347E3E06B3A" ma:contentTypeVersion="16" ma:contentTypeDescription="Crie um novo documento." ma:contentTypeScope="" ma:versionID="776c6dd0ea2199635295f0eace2bcdf2">
  <xsd:schema xmlns:xsd="http://www.w3.org/2001/XMLSchema" xmlns:xs="http://www.w3.org/2001/XMLSchema" xmlns:p="http://schemas.microsoft.com/office/2006/metadata/properties" xmlns:ns2="851b35d3-0456-4d6a-bc2f-da927e91d158" xmlns:ns3="19483571-f922-4e8e-9c1c-26f0a2252132" targetNamespace="http://schemas.microsoft.com/office/2006/metadata/properties" ma:root="true" ma:fieldsID="cd0f52f09bfd34cabfd53d1cdf7dcbd2" ns2:_="" ns3:_="">
    <xsd:import namespace="851b35d3-0456-4d6a-bc2f-da927e91d158"/>
    <xsd:import namespace="19483571-f922-4e8e-9c1c-26f0a225213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51b35d3-0456-4d6a-bc2f-da927e91d15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20" nillable="true" ma:taxonomy="true" ma:internalName="lcf76f155ced4ddcb4097134ff3c332f" ma:taxonomyFieldName="MediaServiceImageTags" ma:displayName="Marcações de imagem" ma:readOnly="false" ma:fieldId="{5cf76f15-5ced-4ddc-b409-7134ff3c332f}" ma:taxonomyMulti="true" ma:sspId="44a7fbd4-9dae-4371-bb8c-f658cfc5cb1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23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9483571-f922-4e8e-9c1c-26f0a2252132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  <xsd:element name="TaxCatchAll" ma:index="21" nillable="true" ma:displayName="Taxonomy Catch All Column" ma:hidden="true" ma:list="{a4ca5b0e-bf34-4fb2-bc21-1657b419a556}" ma:internalName="TaxCatchAll" ma:showField="CatchAllData" ma:web="19483571-f922-4e8e-9c1c-26f0a225213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51b35d3-0456-4d6a-bc2f-da927e91d158">
      <Terms xmlns="http://schemas.microsoft.com/office/infopath/2007/PartnerControls"/>
    </lcf76f155ced4ddcb4097134ff3c332f>
    <TaxCatchAll xmlns="19483571-f922-4e8e-9c1c-26f0a2252132" xsi:nil="true"/>
    <SharedWithUsers xmlns="19483571-f922-4e8e-9c1c-26f0a2252132">
      <UserInfo>
        <DisplayName/>
        <AccountId xsi:nil="true"/>
        <AccountType/>
      </UserInfo>
    </SharedWithUsers>
    <MediaLengthInSeconds xmlns="851b35d3-0456-4d6a-bc2f-da927e91d158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9C2F870-CB72-4E2C-B248-3170C6F8F92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51b35d3-0456-4d6a-bc2f-da927e91d158"/>
    <ds:schemaRef ds:uri="19483571-f922-4e8e-9c1c-26f0a225213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ACB6093-ED00-4AFF-91DB-3A78EE12D748}">
  <ds:schemaRefs>
    <ds:schemaRef ds:uri="19483571-f922-4e8e-9c1c-26f0a2252132"/>
    <ds:schemaRef ds:uri="851b35d3-0456-4d6a-bc2f-da927e91d158"/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8969DCF0-5580-48EF-85A4-B1F5883A3EF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Apresentação na tela (16:9)</PresentationFormat>
  <Slides>51</Slides>
  <Notes>50</Notes>
  <HiddenSlides>0</HiddenSlide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51</vt:i4>
      </vt:variant>
    </vt:vector>
  </HeadingPairs>
  <TitlesOfParts>
    <vt:vector size="52" baseType="lpstr">
      <vt:lpstr>Simple Light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Larissa Mestieri</dc:creator>
  <cp:revision>1650</cp:revision>
  <dcterms:modified xsi:type="dcterms:W3CDTF">2023-07-20T14:16:20Z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0x01010001E48B58A68BE64E9120D347E3E06B3A</vt:lpwstr>
  </property>
  <property fmtid="{D5CDD505-2E9C-101B-9397-08002B2CF9AE}" pid="3" name="Order">
    <vt:r8>600</vt:r8>
  </property>
  <property fmtid="{D5CDD505-2E9C-101B-9397-08002B2CF9AE}" pid="4" name="TriggerFlowInfo">
    <vt:lpwstr/>
  </property>
  <property fmtid="{D5CDD505-2E9C-101B-9397-08002B2CF9AE}" pid="5" name="_SourceUrl">
    <vt:lpwstr/>
  </property>
  <property fmtid="{D5CDD505-2E9C-101B-9397-08002B2CF9AE}" pid="6" name="_SharedFileIndex">
    <vt:lpwstr/>
  </property>
  <property fmtid="{D5CDD505-2E9C-101B-9397-08002B2CF9AE}" pid="7" name="ComplianceAssetId">
    <vt:lpwstr/>
  </property>
  <property fmtid="{D5CDD505-2E9C-101B-9397-08002B2CF9AE}" pid="8" name="_ExtendedDescription">
    <vt:lpwstr/>
  </property>
  <property fmtid="{D5CDD505-2E9C-101B-9397-08002B2CF9AE}" pid="9" name="MediaServiceImageTags">
    <vt:lpwstr/>
  </property>
</Properties>
</file>